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6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2"/>
          <p:cNvPicPr>
            <a:picLocks noChangeAspect="1"/>
          </p:cNvPicPr>
          <p:nvPr/>
        </p:nvPicPr>
        <p:blipFill>
          <a:blip r:embed="rId3"/>
          <a:srcRect t="27" b="2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5018C8E-AAB2-4554-BEBF-1CAA88A73EAF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20D08">
              <a:alpha val="43000"/>
            </a:srgbClr>
          </a:solidFill>
          <a:ln w="0">
            <a:noFill/>
          </a:ln>
        </p:spPr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099859F-8E6C-4BC1-8D17-BC90BCF8028D}"/>
              </a:ext>
            </a:extLst>
          </p:cNvPr>
          <p:cNvSpPr>
            <a:spLocks noGrp="1"/>
          </p:cNvSpPr>
          <p:nvPr/>
        </p:nvSpPr>
        <p:spPr>
          <a:xfrm>
            <a:off x="266700" y="228600"/>
            <a:ext cx="11658600" cy="6400800"/>
          </a:xfrm>
          <a:prstGeom prst="rect">
            <a:avLst/>
          </a:prstGeom>
          <a:noFill/>
          <a:ln w="9525">
            <a:solidFill>
              <a:srgbClr val="FFF1D6">
                <a:alpha val="28000"/>
              </a:srgbClr>
            </a:solidFill>
            <a:prstDash val="solid"/>
          </a:ln>
        </p:spPr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5D4F103-784B-414C-900F-05447295FAF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7524750" cy="16192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88000"/>
              </a:lnSpc>
              <a:buNone/>
              <a:defRPr sz="5100" b="1">
                <a:solidFill>
                  <a:srgbClr val="F3EFE6"/>
                </a:solidFill>
                <a:latin typeface="Montserrat"/>
                <a:ea typeface="Montserrat"/>
                <a:cs typeface="Montserrat"/>
              </a:defRPr>
            </a:pPr>
            <a:r>
              <a:rPr sz="5100" b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«Несерьёзно</a:t>
            </a:r>
          </a:p>
          <a:p>
            <a:pPr>
              <a:lnSpc>
                <a:spcPct val="88000"/>
              </a:lnSpc>
              <a:buNone/>
              <a:defRPr sz="5100" b="1">
                <a:solidFill>
                  <a:srgbClr val="F3EFE6"/>
                </a:solidFill>
                <a:latin typeface="Montserrat"/>
                <a:ea typeface="Montserrat"/>
                <a:cs typeface="Montserrat"/>
              </a:defRPr>
            </a:pPr>
            <a:r>
              <a:rPr sz="5100" b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о серьёзном»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0CE7A1D-9E0A-495C-B013-B3113985159E}"/>
              </a:ext>
            </a:extLst>
          </p:cNvPr>
          <p:cNvSpPr>
            <a:spLocks noGrp="1"/>
          </p:cNvSpPr>
          <p:nvPr/>
        </p:nvSpPr>
        <p:spPr>
          <a:xfrm>
            <a:off x="5829300" y="786879"/>
            <a:ext cx="609600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2250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2250" b="1" dirty="0" err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Педагогический</a:t>
            </a:r>
            <a:r>
              <a:rPr sz="2250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 </a:t>
            </a:r>
            <a:r>
              <a:rPr sz="2250" b="1" dirty="0" err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стендап</a:t>
            </a:r>
            <a:r>
              <a:rPr sz="2250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7183D7D-2E3E-41C4-8484-918A11BDC771}"/>
              </a:ext>
            </a:extLst>
          </p:cNvPr>
          <p:cNvSpPr>
            <a:spLocks noGrp="1"/>
          </p:cNvSpPr>
          <p:nvPr/>
        </p:nvSpPr>
        <p:spPr>
          <a:xfrm>
            <a:off x="5829300" y="1267892"/>
            <a:ext cx="5334000" cy="2667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1200" i="1">
                <a:solidFill>
                  <a:srgbClr val="B8B5AC"/>
                </a:solidFill>
                <a:latin typeface="Inter"/>
                <a:ea typeface="Inter"/>
                <a:cs typeface="Inter"/>
              </a:defRPr>
            </a:pPr>
            <a:r>
              <a:rPr sz="1200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Участвуем</a:t>
            </a:r>
            <a:r>
              <a:rPr sz="12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200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в</a:t>
            </a:r>
            <a:r>
              <a:rPr sz="12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200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конкурсе</a:t>
            </a:r>
            <a:r>
              <a:rPr lang="ru-RU" sz="12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и </a:t>
            </a:r>
            <a:r>
              <a:rPr sz="1200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применяем</a:t>
            </a:r>
            <a:r>
              <a:rPr sz="12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200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в</a:t>
            </a:r>
            <a:r>
              <a:rPr sz="12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200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жизни</a:t>
            </a:r>
            <a:r>
              <a:rPr sz="12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0D7E6FB-36C8-43FA-9F24-937F36E3B62A}"/>
              </a:ext>
            </a:extLst>
          </p:cNvPr>
          <p:cNvSpPr>
            <a:spLocks noGrp="1"/>
          </p:cNvSpPr>
          <p:nvPr/>
        </p:nvSpPr>
        <p:spPr>
          <a:xfrm>
            <a:off x="704850" y="3667125"/>
            <a:ext cx="3524250" cy="30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1500" b="1">
                <a:solidFill>
                  <a:srgbClr val="F3EFE6"/>
                </a:solidFill>
                <a:latin typeface="Montserrat"/>
                <a:ea typeface="Montserrat"/>
                <a:cs typeface="Montserrat"/>
              </a:defRPr>
            </a:pPr>
            <a:r>
              <a:rPr sz="1500" b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Садыкова Юлия Наилевна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D46E1F0-24E2-4F5F-8ABD-76FA6BD3FF2E}"/>
              </a:ext>
            </a:extLst>
          </p:cNvPr>
          <p:cNvSpPr>
            <a:spLocks noGrp="1"/>
          </p:cNvSpPr>
          <p:nvPr/>
        </p:nvSpPr>
        <p:spPr>
          <a:xfrm>
            <a:off x="704850" y="4048125"/>
            <a:ext cx="3619500" cy="14287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8000"/>
              </a:lnSpc>
              <a:buNone/>
              <a:defRPr sz="1125">
                <a:solidFill>
                  <a:srgbClr val="B8B5AC"/>
                </a:solidFill>
                <a:latin typeface="Inter"/>
                <a:ea typeface="Inter"/>
                <a:cs typeface="Inter"/>
              </a:defRPr>
            </a:pP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Учитель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истории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ЧОУ ЦО «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Новошкола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»</a:t>
            </a:r>
          </a:p>
          <a:p>
            <a:pPr>
              <a:lnSpc>
                <a:spcPct val="108000"/>
              </a:lnSpc>
              <a:buNone/>
              <a:defRPr sz="1125">
                <a:solidFill>
                  <a:srgbClr val="B8B5AC"/>
                </a:solidFill>
                <a:latin typeface="Inter"/>
                <a:ea typeface="Inter"/>
                <a:cs typeface="Inter"/>
              </a:defRPr>
            </a:pP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Основатель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сообщества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педагогической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комедии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.</a:t>
            </a:r>
          </a:p>
          <a:p>
            <a:pPr>
              <a:lnSpc>
                <a:spcPct val="108000"/>
              </a:lnSpc>
              <a:buNone/>
              <a:defRPr sz="1125">
                <a:solidFill>
                  <a:srgbClr val="B8B5AC"/>
                </a:solidFill>
                <a:latin typeface="Inter"/>
                <a:ea typeface="Inter"/>
                <a:cs typeface="Inter"/>
              </a:defRPr>
            </a:pP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Победитель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телешоу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«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Классная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тема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» (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телеканал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«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Россия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»),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победитель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профессиональных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всероссийских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конкурсов</a:t>
            </a:r>
            <a:endParaRPr sz="1125" dirty="0">
              <a:solidFill>
                <a:schemeClr val="bg1"/>
              </a:solidFill>
              <a:latin typeface="Inter"/>
              <a:ea typeface="Inter"/>
              <a:cs typeface="Inter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907A269-3BF9-4D73-B61C-3CCD0E5A4CF8}"/>
              </a:ext>
            </a:extLst>
          </p:cNvPr>
          <p:cNvSpPr>
            <a:spLocks noGrp="1"/>
          </p:cNvSpPr>
          <p:nvPr/>
        </p:nvSpPr>
        <p:spPr>
          <a:xfrm>
            <a:off x="4552950" y="3667125"/>
            <a:ext cx="3905250" cy="30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1500" b="1">
                <a:solidFill>
                  <a:srgbClr val="F3EFE6"/>
                </a:solidFill>
                <a:latin typeface="Montserrat"/>
                <a:ea typeface="Montserrat"/>
                <a:cs typeface="Montserrat"/>
              </a:defRPr>
            </a:pPr>
            <a:r>
              <a:rPr sz="1500" b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Антонова Элина Ильдусовна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60458F9-A209-4EDB-A822-6826BA162F2C}"/>
              </a:ext>
            </a:extLst>
          </p:cNvPr>
          <p:cNvSpPr>
            <a:spLocks noGrp="1"/>
          </p:cNvSpPr>
          <p:nvPr/>
        </p:nvSpPr>
        <p:spPr>
          <a:xfrm>
            <a:off x="4552950" y="4048125"/>
            <a:ext cx="4095750" cy="14287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8000"/>
              </a:lnSpc>
              <a:buNone/>
              <a:defRPr sz="1125">
                <a:solidFill>
                  <a:srgbClr val="B8B5AC"/>
                </a:solidFill>
                <a:latin typeface="Inter"/>
                <a:ea typeface="Inter"/>
                <a:cs typeface="Inter"/>
              </a:defRPr>
            </a:pP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Директор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МБОУ «СОШ №21»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г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.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Салавата</a:t>
            </a:r>
            <a:endParaRPr sz="1125" dirty="0">
              <a:solidFill>
                <a:schemeClr val="bg1"/>
              </a:solidFill>
              <a:latin typeface="Inter"/>
              <a:ea typeface="Inter"/>
              <a:cs typeface="Inter"/>
            </a:endParaRPr>
          </a:p>
          <a:p>
            <a:pPr>
              <a:lnSpc>
                <a:spcPct val="108000"/>
              </a:lnSpc>
              <a:buNone/>
              <a:defRPr sz="1125">
                <a:solidFill>
                  <a:srgbClr val="B8B5AC"/>
                </a:solidFill>
                <a:latin typeface="Inter"/>
                <a:ea typeface="Inter"/>
                <a:cs typeface="Inter"/>
              </a:defRPr>
            </a:pP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Член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клуба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директоров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России</a:t>
            </a:r>
            <a:endParaRPr sz="1125" dirty="0">
              <a:solidFill>
                <a:schemeClr val="bg1"/>
              </a:solidFill>
              <a:latin typeface="Inter"/>
              <a:ea typeface="Inter"/>
              <a:cs typeface="Inter"/>
            </a:endParaRPr>
          </a:p>
          <a:p>
            <a:pPr>
              <a:lnSpc>
                <a:spcPct val="108000"/>
              </a:lnSpc>
              <a:buNone/>
              <a:defRPr sz="1125">
                <a:solidFill>
                  <a:srgbClr val="B8B5AC"/>
                </a:solidFill>
                <a:latin typeface="Inter"/>
                <a:ea typeface="Inter"/>
                <a:cs typeface="Inter"/>
              </a:defRPr>
            </a:pP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Лауреат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конкурса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«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Учитель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года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2019»</a:t>
            </a:r>
          </a:p>
          <a:p>
            <a:pPr>
              <a:lnSpc>
                <a:spcPct val="108000"/>
              </a:lnSpc>
              <a:buNone/>
              <a:defRPr sz="1125">
                <a:solidFill>
                  <a:srgbClr val="B8B5AC"/>
                </a:solidFill>
                <a:latin typeface="Inter"/>
                <a:ea typeface="Inter"/>
                <a:cs typeface="Inter"/>
              </a:defRPr>
            </a:pP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Спикер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молодежных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педагогических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мероприятий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проекта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«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Россия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-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страна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125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возможностей</a:t>
            </a:r>
            <a:r>
              <a:rPr sz="1125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»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ACBF7A7-2D2B-FE40-76BB-A9F01698B3ED}"/>
              </a:ext>
            </a:extLst>
          </p:cNvPr>
          <p:cNvCxnSpPr/>
          <p:nvPr/>
        </p:nvCxnSpPr>
        <p:spPr>
          <a:xfrm>
            <a:off x="5633545" y="786879"/>
            <a:ext cx="0" cy="110498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5303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6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2"/>
          <p:cNvPicPr>
            <a:picLocks noChangeAspect="1"/>
          </p:cNvPicPr>
          <p:nvPr/>
        </p:nvPicPr>
        <p:blipFill>
          <a:blip r:embed="rId3"/>
          <a:srcRect t="27" b="2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3D6E4A3-4163-4D53-A38D-23FD7FA6908E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20D08">
              <a:alpha val="27000"/>
            </a:srgbClr>
          </a:solidFill>
          <a:ln w="0">
            <a:noFill/>
          </a:ln>
        </p:spPr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D7107A5-C961-4D27-8779-BCFAFD08F34B}"/>
              </a:ext>
            </a:extLst>
          </p:cNvPr>
          <p:cNvSpPr>
            <a:spLocks noGrp="1"/>
          </p:cNvSpPr>
          <p:nvPr/>
        </p:nvSpPr>
        <p:spPr>
          <a:xfrm>
            <a:off x="266700" y="228600"/>
            <a:ext cx="11658600" cy="6400800"/>
          </a:xfrm>
          <a:prstGeom prst="rect">
            <a:avLst/>
          </a:prstGeom>
          <a:noFill/>
          <a:ln w="9525">
            <a:solidFill>
              <a:srgbClr val="FFF1D6">
                <a:alpha val="28000"/>
              </a:srgbClr>
            </a:solidFill>
            <a:prstDash val="solid"/>
          </a:ln>
        </p:spPr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56E9D5-8217-4065-BA36-2F38586ECE78}"/>
              </a:ext>
            </a:extLst>
          </p:cNvPr>
          <p:cNvSpPr>
            <a:spLocks noGrp="1"/>
          </p:cNvSpPr>
          <p:nvPr/>
        </p:nvSpPr>
        <p:spPr>
          <a:xfrm>
            <a:off x="704850" y="914400"/>
            <a:ext cx="9810750" cy="22479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651" lnSpcReduction="10000"/>
          </a:bodyPr>
          <a:lstStyle/>
          <a:p>
            <a:pPr>
              <a:lnSpc>
                <a:spcPct val="100000"/>
              </a:lnSpc>
              <a:buNone/>
              <a:defRPr sz="3150" b="1">
                <a:solidFill>
                  <a:srgbClr val="F3EFE6"/>
                </a:solidFill>
                <a:latin typeface="Montserrat"/>
                <a:ea typeface="Montserrat"/>
                <a:cs typeface="Montserrat"/>
              </a:defRPr>
            </a:pPr>
            <a:r>
              <a:rPr sz="3150" b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Педагогический стендап – это не обязательно выступление на сцене. Это умение замечать смешное в профессии, упаковывать наблюдения в понятную форму и через юмор говорить о том, что знакомо учителям.</a:t>
            </a:r>
          </a:p>
        </p:txBody>
      </p:sp>
      <p:sp>
        <p:nv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7997DAAF-A002-4F52-8C72-4697485C299D}"/>
              </a:ext>
            </a:extLst>
          </p:cNvPr>
          <p:cNvSpPr>
            <a:spLocks noGrp="1"/>
          </p:cNvSpPr>
          <p:nvPr/>
        </p:nvSpPr>
        <p:spPr>
          <a:xfrm>
            <a:off x="704850" y="3390900"/>
            <a:ext cx="1104900" cy="0"/>
          </a:xfrm>
          <a:prstGeom prst="line">
            <a:avLst/>
          </a:prstGeom>
          <a:noFill/>
          <a:ln w="38100">
            <a:solidFill>
              <a:srgbClr val="F2A33A"/>
            </a:solidFill>
            <a:prstDash val="solid"/>
          </a:ln>
        </p:spPr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6CEB413-3469-4F09-A503-E8323C44022C}"/>
              </a:ext>
            </a:extLst>
          </p:cNvPr>
          <p:cNvSpPr>
            <a:spLocks noGrp="1"/>
          </p:cNvSpPr>
          <p:nvPr/>
        </p:nvSpPr>
        <p:spPr>
          <a:xfrm>
            <a:off x="704850" y="3905250"/>
            <a:ext cx="666750" cy="5143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2550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2550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01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550AA52-4C23-41B3-8AC5-F995388AD846}"/>
              </a:ext>
            </a:extLst>
          </p:cNvPr>
          <p:cNvSpPr>
            <a:spLocks noGrp="1"/>
          </p:cNvSpPr>
          <p:nvPr/>
        </p:nvSpPr>
        <p:spPr>
          <a:xfrm>
            <a:off x="704850" y="5686425"/>
            <a:ext cx="3238500" cy="8572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5000"/>
              </a:lnSpc>
              <a:buNone/>
              <a:defRPr sz="1575" b="1">
                <a:solidFill>
                  <a:srgbClr val="F3EFE6"/>
                </a:solidFill>
                <a:latin typeface="Inter"/>
                <a:ea typeface="Inter"/>
                <a:cs typeface="Inter"/>
              </a:defRPr>
            </a:pPr>
            <a:r>
              <a:rPr sz="1575" b="1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выступления</a:t>
            </a:r>
            <a:r>
              <a:rPr sz="1575" b="1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 </a:t>
            </a:r>
            <a:r>
              <a:rPr sz="1575" b="1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на</a:t>
            </a:r>
            <a:r>
              <a:rPr sz="1575" b="1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 </a:t>
            </a:r>
            <a:r>
              <a:rPr sz="1575" b="1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педсоветах</a:t>
            </a:r>
            <a:r>
              <a:rPr sz="1575" b="1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, </a:t>
            </a:r>
            <a:r>
              <a:rPr sz="1575" b="1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конференциях</a:t>
            </a:r>
            <a:r>
              <a:rPr sz="1575" b="1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, </a:t>
            </a:r>
            <a:r>
              <a:rPr sz="1575" b="1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мероприятиях</a:t>
            </a:r>
            <a:r>
              <a:rPr sz="1575" b="1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;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C26A10B-6B97-460F-AE84-5FBD07EFE28E}"/>
              </a:ext>
            </a:extLst>
          </p:cNvPr>
          <p:cNvSpPr>
            <a:spLocks noGrp="1"/>
          </p:cNvSpPr>
          <p:nvPr/>
        </p:nvSpPr>
        <p:spPr>
          <a:xfrm>
            <a:off x="4419600" y="3905250"/>
            <a:ext cx="666750" cy="5143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2550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2550" b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02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F66BB16-EF59-4A0E-82FD-60D0B7750ED9}"/>
              </a:ext>
            </a:extLst>
          </p:cNvPr>
          <p:cNvSpPr>
            <a:spLocks noGrp="1"/>
          </p:cNvSpPr>
          <p:nvPr/>
        </p:nvSpPr>
        <p:spPr>
          <a:xfrm>
            <a:off x="5052850" y="5672138"/>
            <a:ext cx="3238500" cy="8572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5000"/>
              </a:lnSpc>
              <a:buNone/>
              <a:defRPr sz="1575" b="1">
                <a:solidFill>
                  <a:srgbClr val="F3EFE6"/>
                </a:solidFill>
                <a:latin typeface="Inter"/>
                <a:ea typeface="Inter"/>
                <a:cs typeface="Inter"/>
              </a:defRPr>
            </a:pPr>
            <a:r>
              <a:rPr sz="1575" b="1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юмор</a:t>
            </a:r>
            <a:r>
              <a:rPr sz="1575" b="1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 </a:t>
            </a:r>
            <a:r>
              <a:rPr sz="1575" b="1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на</a:t>
            </a:r>
            <a:r>
              <a:rPr sz="1575" b="1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 </a:t>
            </a:r>
            <a:r>
              <a:rPr sz="1575" b="1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уроке</a:t>
            </a:r>
            <a:r>
              <a:rPr sz="1575" b="1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;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571CCF2-B72F-4227-9627-76E2B2921919}"/>
              </a:ext>
            </a:extLst>
          </p:cNvPr>
          <p:cNvSpPr>
            <a:spLocks noGrp="1"/>
          </p:cNvSpPr>
          <p:nvPr/>
        </p:nvSpPr>
        <p:spPr>
          <a:xfrm>
            <a:off x="8134350" y="3905250"/>
            <a:ext cx="666750" cy="5143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2550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2550" b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03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27E3E2E-F5FB-4237-B92F-0A27E59A984F}"/>
              </a:ext>
            </a:extLst>
          </p:cNvPr>
          <p:cNvSpPr>
            <a:spLocks noGrp="1"/>
          </p:cNvSpPr>
          <p:nvPr/>
        </p:nvSpPr>
        <p:spPr>
          <a:xfrm>
            <a:off x="8134350" y="5686425"/>
            <a:ext cx="3238500" cy="8572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5000"/>
              </a:lnSpc>
              <a:buNone/>
              <a:defRPr sz="1575" b="1">
                <a:solidFill>
                  <a:srgbClr val="F3EFE6"/>
                </a:solidFill>
                <a:latin typeface="Inter"/>
                <a:ea typeface="Inter"/>
                <a:cs typeface="Inter"/>
              </a:defRPr>
            </a:pPr>
            <a:r>
              <a:rPr sz="1575" b="1">
                <a:solidFill>
                  <a:srgbClr val="F3EFE6"/>
                </a:solidFill>
                <a:latin typeface="Inter"/>
                <a:ea typeface="Inter"/>
                <a:cs typeface="Inter"/>
              </a:rPr>
              <a:t>профессиональный контент</a:t>
            </a:r>
            <a:br/>
            <a:r>
              <a:rPr sz="1575" b="1">
                <a:solidFill>
                  <a:srgbClr val="F3EFE6"/>
                </a:solidFill>
                <a:latin typeface="Inter"/>
                <a:ea typeface="Inter"/>
                <a:cs typeface="Inter"/>
              </a:rPr>
              <a:t>и соцсети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547813" y="3905250"/>
            <a:ext cx="1552574" cy="155257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4972050" y="3943350"/>
            <a:ext cx="1514474" cy="151447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8686799" y="3819524"/>
            <a:ext cx="1638299" cy="1638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814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6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3"/>
          <p:cNvPicPr>
            <a:picLocks noChangeAspect="1"/>
          </p:cNvPicPr>
          <p:nvPr/>
        </p:nvPicPr>
        <p:blipFill>
          <a:blip r:embed="rId3"/>
          <a:srcRect t="27" b="2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0E1C09A-39C1-44FE-8B94-59CE42D12E2C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20D08">
              <a:alpha val="34000"/>
            </a:srgbClr>
          </a:solidFill>
          <a:ln w="0">
            <a:noFill/>
          </a:ln>
        </p:spPr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7B4ED42-3045-483B-96D0-95F6E3DE90B0}"/>
              </a:ext>
            </a:extLst>
          </p:cNvPr>
          <p:cNvSpPr>
            <a:spLocks noGrp="1"/>
          </p:cNvSpPr>
          <p:nvPr/>
        </p:nvSpPr>
        <p:spPr>
          <a:xfrm>
            <a:off x="266700" y="228600"/>
            <a:ext cx="11658600" cy="6400800"/>
          </a:xfrm>
          <a:prstGeom prst="rect">
            <a:avLst/>
          </a:prstGeom>
          <a:noFill/>
          <a:ln w="9525">
            <a:solidFill>
              <a:srgbClr val="FFF1D6">
                <a:alpha val="28000"/>
              </a:srgbClr>
            </a:solidFill>
            <a:prstDash val="solid"/>
          </a:ln>
        </p:spPr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E0F42DD-242D-4756-AB60-24A874A1EDA6}"/>
              </a:ext>
            </a:extLst>
          </p:cNvPr>
          <p:cNvSpPr>
            <a:spLocks noGrp="1"/>
          </p:cNvSpPr>
          <p:nvPr/>
        </p:nvSpPr>
        <p:spPr>
          <a:xfrm>
            <a:off x="704850" y="609600"/>
            <a:ext cx="6667500" cy="5905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3150" b="1">
                <a:solidFill>
                  <a:srgbClr val="F3EFE6"/>
                </a:solidFill>
                <a:latin typeface="Montserrat"/>
                <a:ea typeface="Montserrat"/>
                <a:cs typeface="Montserrat"/>
              </a:defRPr>
            </a:pPr>
            <a:r>
              <a:rPr sz="3150" b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Структура шутки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24FDAF3-08E1-42E1-A1D0-BB8D75B60AF7}"/>
              </a:ext>
            </a:extLst>
          </p:cNvPr>
          <p:cNvSpPr>
            <a:spLocks noGrp="1"/>
          </p:cNvSpPr>
          <p:nvPr/>
        </p:nvSpPr>
        <p:spPr>
          <a:xfrm>
            <a:off x="371475" y="1728788"/>
            <a:ext cx="3143250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105000"/>
              </a:lnSpc>
              <a:buNone/>
              <a:defRPr sz="5250" b="1">
                <a:solidFill>
                  <a:srgbClr val="F3EFE6"/>
                </a:solidFill>
                <a:latin typeface="Montserrat"/>
                <a:ea typeface="Montserrat"/>
                <a:cs typeface="Montserrat"/>
              </a:defRPr>
            </a:pPr>
            <a:r>
              <a:rPr sz="5250" b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СЕТАП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5540D22-527D-46AE-A8C3-C26145525421}"/>
              </a:ext>
            </a:extLst>
          </p:cNvPr>
          <p:cNvSpPr>
            <a:spLocks noGrp="1"/>
          </p:cNvSpPr>
          <p:nvPr/>
        </p:nvSpPr>
        <p:spPr>
          <a:xfrm>
            <a:off x="3714750" y="1738313"/>
            <a:ext cx="857250" cy="9715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105000"/>
              </a:lnSpc>
              <a:buNone/>
              <a:defRPr sz="4950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4950" b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+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250DCF8-6A10-4D0A-B1C6-769F1EB03927}"/>
              </a:ext>
            </a:extLst>
          </p:cNvPr>
          <p:cNvSpPr>
            <a:spLocks noGrp="1"/>
          </p:cNvSpPr>
          <p:nvPr/>
        </p:nvSpPr>
        <p:spPr>
          <a:xfrm>
            <a:off x="4714875" y="1728788"/>
            <a:ext cx="4953000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05000"/>
              </a:lnSpc>
              <a:buNone/>
              <a:defRPr sz="5250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5250" b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ПАНЧЛАЙН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98BCEAC-C67D-4C0B-A653-1EB5481D1D31}"/>
              </a:ext>
            </a:extLst>
          </p:cNvPr>
          <p:cNvSpPr>
            <a:spLocks noGrp="1"/>
          </p:cNvSpPr>
          <p:nvPr/>
        </p:nvSpPr>
        <p:spPr>
          <a:xfrm>
            <a:off x="714375" y="2905125"/>
            <a:ext cx="6477000" cy="3429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1575" b="1">
                <a:solidFill>
                  <a:srgbClr val="B8B5AC"/>
                </a:solidFill>
                <a:latin typeface="Inter"/>
                <a:ea typeface="Inter"/>
                <a:cs typeface="Inter"/>
              </a:defRPr>
            </a:pPr>
            <a:r>
              <a:rPr sz="1575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Сетап</a:t>
            </a:r>
            <a:r>
              <a:rPr sz="1575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(</a:t>
            </a:r>
            <a:r>
              <a:rPr sz="1575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заход</a:t>
            </a:r>
            <a:r>
              <a:rPr sz="1575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) + </a:t>
            </a:r>
            <a:r>
              <a:rPr sz="1575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панчлайн</a:t>
            </a:r>
            <a:r>
              <a:rPr sz="1575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(</a:t>
            </a:r>
            <a:r>
              <a:rPr sz="1575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шутка</a:t>
            </a:r>
            <a:r>
              <a:rPr sz="1575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)</a:t>
            </a:r>
          </a:p>
        </p:txBody>
      </p:sp>
      <p:sp>
        <p:nv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28776B94-D642-4990-9A6A-631DBB883195}"/>
              </a:ext>
            </a:extLst>
          </p:cNvPr>
          <p:cNvSpPr>
            <a:spLocks noGrp="1"/>
          </p:cNvSpPr>
          <p:nvPr/>
        </p:nvSpPr>
        <p:spPr>
          <a:xfrm>
            <a:off x="704850" y="3476625"/>
            <a:ext cx="10744200" cy="0"/>
          </a:xfrm>
          <a:prstGeom prst="line">
            <a:avLst/>
          </a:prstGeom>
          <a:noFill/>
          <a:ln w="9525">
            <a:solidFill>
              <a:srgbClr val="F3EFE6">
                <a:alpha val="18000"/>
              </a:srgbClr>
            </a:solidFill>
            <a:prstDash val="solid"/>
          </a:ln>
        </p:spPr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DFB3C06-B81B-4BD1-AC86-C7E7BD9AF04F}"/>
              </a:ext>
            </a:extLst>
          </p:cNvPr>
          <p:cNvSpPr>
            <a:spLocks noGrp="1"/>
          </p:cNvSpPr>
          <p:nvPr/>
        </p:nvSpPr>
        <p:spPr>
          <a:xfrm>
            <a:off x="704850" y="3810000"/>
            <a:ext cx="6286500" cy="109537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8594"/>
          </a:bodyPr>
          <a:lstStyle/>
          <a:p>
            <a:pPr>
              <a:lnSpc>
                <a:spcPct val="108000"/>
              </a:lnSpc>
              <a:buNone/>
              <a:defRPr sz="2250" b="1">
                <a:solidFill>
                  <a:srgbClr val="F3EFE6"/>
                </a:solidFill>
                <a:latin typeface="Inter"/>
                <a:ea typeface="Inter"/>
                <a:cs typeface="Inter"/>
              </a:defRPr>
            </a:pPr>
            <a:r>
              <a:rPr sz="2250" b="1">
                <a:solidFill>
                  <a:srgbClr val="F3EFE6"/>
                </a:solidFill>
                <a:latin typeface="Inter"/>
                <a:ea typeface="Inter"/>
                <a:cs typeface="Inter"/>
              </a:rPr>
              <a:t>Сетап – это часть шутки, которая создаёт контекст и формирует ожидание слушателя.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9A279FC-CD91-4A5D-B088-C5B55EEF0763}"/>
              </a:ext>
            </a:extLst>
          </p:cNvPr>
          <p:cNvSpPr>
            <a:spLocks noGrp="1"/>
          </p:cNvSpPr>
          <p:nvPr/>
        </p:nvSpPr>
        <p:spPr>
          <a:xfrm>
            <a:off x="7810500" y="3810000"/>
            <a:ext cx="3143250" cy="3429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1350">
                <a:solidFill>
                  <a:srgbClr val="B8B5AC"/>
                </a:solidFill>
                <a:latin typeface="Inter"/>
                <a:ea typeface="Inter"/>
                <a:cs typeface="Inter"/>
              </a:defRPr>
            </a:pPr>
            <a:r>
              <a:rPr sz="1600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Он</a:t>
            </a:r>
            <a:r>
              <a:rPr sz="16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00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отвечает</a:t>
            </a:r>
            <a:r>
              <a:rPr sz="16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00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на</a:t>
            </a:r>
            <a:r>
              <a:rPr sz="16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00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вопрос</a:t>
            </a:r>
            <a:r>
              <a:rPr sz="16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: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330A2AB-D567-4087-BE08-DE2B3C32505F}"/>
              </a:ext>
            </a:extLst>
          </p:cNvPr>
          <p:cNvSpPr>
            <a:spLocks noGrp="1"/>
          </p:cNvSpPr>
          <p:nvPr/>
        </p:nvSpPr>
        <p:spPr>
          <a:xfrm>
            <a:off x="7810500" y="4267200"/>
            <a:ext cx="3676650" cy="12573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  <a:buNone/>
              <a:defRPr sz="2025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2025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«</a:t>
            </a:r>
            <a:r>
              <a:rPr sz="2025" b="1" dirty="0" err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Что</a:t>
            </a:r>
            <a:r>
              <a:rPr sz="2025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 </a:t>
            </a:r>
            <a:r>
              <a:rPr sz="2025" b="1" dirty="0" err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происходит</a:t>
            </a:r>
            <a:r>
              <a:rPr sz="2025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 </a:t>
            </a:r>
            <a:r>
              <a:rPr sz="2025" b="1" dirty="0" err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и</a:t>
            </a:r>
            <a:r>
              <a:rPr sz="2025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 </a:t>
            </a:r>
            <a:r>
              <a:rPr sz="2025" b="1" dirty="0" err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что</a:t>
            </a:r>
            <a:r>
              <a:rPr sz="2025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 </a:t>
            </a:r>
            <a:r>
              <a:rPr sz="2025" b="1" dirty="0" err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слушатель</a:t>
            </a:r>
            <a:r>
              <a:rPr sz="2025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 </a:t>
            </a:r>
            <a:r>
              <a:rPr sz="2025" b="1" dirty="0" err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сейчас</a:t>
            </a:r>
            <a:r>
              <a:rPr sz="2025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 </a:t>
            </a:r>
            <a:r>
              <a:rPr sz="2025" b="1" dirty="0" err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должен</a:t>
            </a:r>
            <a:r>
              <a:rPr lang="ru-RU" sz="2025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 </a:t>
            </a:r>
            <a:r>
              <a:rPr sz="2025" b="1" dirty="0" err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предположить</a:t>
            </a:r>
            <a:r>
              <a:rPr sz="2025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?»</a:t>
            </a:r>
          </a:p>
        </p:txBody>
      </p:sp>
    </p:spTree>
    <p:extLst>
      <p:ext uri="{BB962C8B-B14F-4D97-AF65-F5344CB8AC3E}">
        <p14:creationId xmlns:p14="http://schemas.microsoft.com/office/powerpoint/2010/main" val="406847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6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7"/>
          <p:cNvPicPr>
            <a:picLocks noChangeAspect="1"/>
          </p:cNvPicPr>
          <p:nvPr/>
        </p:nvPicPr>
        <p:blipFill>
          <a:blip r:embed="rId3"/>
          <a:srcRect t="27" b="2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9DEF0D2-513F-40E1-8BFC-142B448689FE}"/>
              </a:ext>
            </a:extLst>
          </p:cNvPr>
          <p:cNvSpPr>
            <a:spLocks noGrp="1"/>
          </p:cNvSpPr>
          <p:nvPr/>
        </p:nvSpPr>
        <p:spPr>
          <a:xfrm>
            <a:off x="0" y="323850"/>
            <a:ext cx="12192000" cy="6858000"/>
          </a:xfrm>
          <a:prstGeom prst="rect">
            <a:avLst/>
          </a:prstGeom>
          <a:solidFill>
            <a:srgbClr val="120D08">
              <a:alpha val="32000"/>
            </a:srgbClr>
          </a:solidFill>
          <a:ln w="0">
            <a:noFill/>
          </a:ln>
        </p:spPr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D477FAE-FFEB-4449-A3ED-E5D6B24573C2}"/>
              </a:ext>
            </a:extLst>
          </p:cNvPr>
          <p:cNvSpPr>
            <a:spLocks noGrp="1"/>
          </p:cNvSpPr>
          <p:nvPr/>
        </p:nvSpPr>
        <p:spPr>
          <a:xfrm>
            <a:off x="266700" y="228600"/>
            <a:ext cx="11658600" cy="6400800"/>
          </a:xfrm>
          <a:prstGeom prst="rect">
            <a:avLst/>
          </a:prstGeom>
          <a:noFill/>
          <a:ln w="9525">
            <a:solidFill>
              <a:srgbClr val="FFF1D6">
                <a:alpha val="28000"/>
              </a:srgbClr>
            </a:solidFill>
            <a:prstDash val="solid"/>
          </a:ln>
        </p:spPr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7CA7DA1-FDC8-4B45-81B9-4CE694994343}"/>
              </a:ext>
            </a:extLst>
          </p:cNvPr>
          <p:cNvSpPr>
            <a:spLocks noGrp="1"/>
          </p:cNvSpPr>
          <p:nvPr/>
        </p:nvSpPr>
        <p:spPr>
          <a:xfrm>
            <a:off x="704850" y="609600"/>
            <a:ext cx="8572500" cy="5905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3150" b="1">
                <a:solidFill>
                  <a:srgbClr val="F3EFE6"/>
                </a:solidFill>
                <a:latin typeface="Montserrat"/>
                <a:ea typeface="Montserrat"/>
                <a:cs typeface="Montserrat"/>
              </a:defRPr>
            </a:pPr>
            <a:r>
              <a:rPr sz="3150" b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Хороший сетап должен быть: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BFE97A3-A45C-4033-9B85-D80109C17AA2}"/>
              </a:ext>
            </a:extLst>
          </p:cNvPr>
          <p:cNvSpPr>
            <a:spLocks noGrp="1"/>
          </p:cNvSpPr>
          <p:nvPr/>
        </p:nvSpPr>
        <p:spPr>
          <a:xfrm>
            <a:off x="704850" y="1543050"/>
            <a:ext cx="819150" cy="6477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3000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3000" b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01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8F95E69-D1D6-40C2-8717-0019E5C3A978}"/>
              </a:ext>
            </a:extLst>
          </p:cNvPr>
          <p:cNvSpPr>
            <a:spLocks noGrp="1"/>
          </p:cNvSpPr>
          <p:nvPr/>
        </p:nvSpPr>
        <p:spPr>
          <a:xfrm>
            <a:off x="1695450" y="1571625"/>
            <a:ext cx="9239250" cy="685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  <a:buNone/>
              <a:defRPr sz="2175" b="0">
                <a:solidFill>
                  <a:srgbClr val="F3EFE6">
                    <a:alpha val="86000"/>
                  </a:srgbClr>
                </a:solidFill>
                <a:latin typeface="Inter"/>
                <a:ea typeface="Inter"/>
                <a:cs typeface="Inter"/>
              </a:defRPr>
            </a:pP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понятным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 – </a:t>
            </a: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аудитория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 </a:t>
            </a: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сразу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 </a:t>
            </a: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представляет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 </a:t>
            </a: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ситуацию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;</a:t>
            </a:r>
          </a:p>
        </p:txBody>
      </p:sp>
      <p:sp>
        <p:nv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73975E70-37E2-4DC8-A01F-082A4B856775}"/>
              </a:ext>
            </a:extLst>
          </p:cNvPr>
          <p:cNvSpPr>
            <a:spLocks noGrp="1"/>
          </p:cNvSpPr>
          <p:nvPr/>
        </p:nvSpPr>
        <p:spPr>
          <a:xfrm>
            <a:off x="1695450" y="2381250"/>
            <a:ext cx="8953500" cy="0"/>
          </a:xfrm>
          <a:prstGeom prst="line">
            <a:avLst/>
          </a:prstGeom>
          <a:noFill/>
          <a:ln w="9525">
            <a:solidFill>
              <a:srgbClr val="F3EFE6">
                <a:alpha val="14000"/>
              </a:srgbClr>
            </a:solidFill>
            <a:prstDash val="solid"/>
          </a:ln>
        </p:spPr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DB5D395-1359-4E78-BA20-E0699D60819F}"/>
              </a:ext>
            </a:extLst>
          </p:cNvPr>
          <p:cNvSpPr>
            <a:spLocks noGrp="1"/>
          </p:cNvSpPr>
          <p:nvPr/>
        </p:nvSpPr>
        <p:spPr>
          <a:xfrm>
            <a:off x="704850" y="2647950"/>
            <a:ext cx="819150" cy="6477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3000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3000" b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02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73D78B5-EB34-4653-AF2E-FC93D9F37796}"/>
              </a:ext>
            </a:extLst>
          </p:cNvPr>
          <p:cNvSpPr>
            <a:spLocks noGrp="1"/>
          </p:cNvSpPr>
          <p:nvPr/>
        </p:nvSpPr>
        <p:spPr>
          <a:xfrm>
            <a:off x="1695450" y="2667000"/>
            <a:ext cx="9239250" cy="685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  <a:buNone/>
              <a:defRPr sz="2175" b="0">
                <a:solidFill>
                  <a:srgbClr val="F3EFE6">
                    <a:alpha val="86000"/>
                  </a:srgbClr>
                </a:solidFill>
                <a:latin typeface="Inter"/>
                <a:ea typeface="Inter"/>
                <a:cs typeface="Inter"/>
              </a:defRPr>
            </a:pP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коротким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 – </a:t>
            </a: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всё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 </a:t>
            </a: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лишнее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 </a:t>
            </a: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ослабляет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 </a:t>
            </a: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шутку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;</a:t>
            </a:r>
          </a:p>
        </p:txBody>
      </p:sp>
      <p:sp>
        <p:nv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3B3F65B2-8299-40DE-8211-65CDE9751685}"/>
              </a:ext>
            </a:extLst>
          </p:cNvPr>
          <p:cNvSpPr>
            <a:spLocks noGrp="1"/>
          </p:cNvSpPr>
          <p:nvPr/>
        </p:nvSpPr>
        <p:spPr>
          <a:xfrm>
            <a:off x="1695450" y="3486150"/>
            <a:ext cx="8953500" cy="0"/>
          </a:xfrm>
          <a:prstGeom prst="line">
            <a:avLst/>
          </a:prstGeom>
          <a:noFill/>
          <a:ln w="9525">
            <a:solidFill>
              <a:srgbClr val="F3EFE6">
                <a:alpha val="14000"/>
              </a:srgbClr>
            </a:solidFill>
            <a:prstDash val="solid"/>
          </a:ln>
        </p:spPr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29B7459-013E-4796-8BE5-2626C9CA5E9A}"/>
              </a:ext>
            </a:extLst>
          </p:cNvPr>
          <p:cNvSpPr>
            <a:spLocks noGrp="1"/>
          </p:cNvSpPr>
          <p:nvPr/>
        </p:nvSpPr>
        <p:spPr>
          <a:xfrm>
            <a:off x="704850" y="3752850"/>
            <a:ext cx="819150" cy="6477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3000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3000" b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03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3219562-C586-4A64-B255-899FC4CD0E22}"/>
              </a:ext>
            </a:extLst>
          </p:cNvPr>
          <p:cNvSpPr>
            <a:spLocks noGrp="1"/>
          </p:cNvSpPr>
          <p:nvPr/>
        </p:nvSpPr>
        <p:spPr>
          <a:xfrm>
            <a:off x="1695450" y="3771900"/>
            <a:ext cx="9239250" cy="685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  <a:buNone/>
              <a:defRPr sz="2175" b="0">
                <a:solidFill>
                  <a:srgbClr val="F3EFE6">
                    <a:alpha val="86000"/>
                  </a:srgbClr>
                </a:solidFill>
                <a:latin typeface="Inter"/>
                <a:ea typeface="Inter"/>
                <a:cs typeface="Inter"/>
              </a:defRPr>
            </a:pP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узнаваемым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 – </a:t>
            </a: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особенно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 </a:t>
            </a: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важно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 </a:t>
            </a: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для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 </a:t>
            </a: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педагогического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 </a:t>
            </a:r>
            <a:r>
              <a:rPr sz="2400" dirty="0" err="1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стендапа</a:t>
            </a:r>
            <a:r>
              <a:rPr sz="2400" dirty="0">
                <a:solidFill>
                  <a:schemeClr val="bg1">
                    <a:alpha val="86000"/>
                  </a:schemeClr>
                </a:solidFill>
                <a:latin typeface="Inter"/>
                <a:ea typeface="Inter"/>
                <a:cs typeface="Inter"/>
              </a:rPr>
              <a:t>;</a:t>
            </a:r>
          </a:p>
        </p:txBody>
      </p:sp>
      <p:sp>
        <p:nv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A24FD952-AED2-4798-A8EF-C130CED8D717}"/>
              </a:ext>
            </a:extLst>
          </p:cNvPr>
          <p:cNvSpPr>
            <a:spLocks noGrp="1"/>
          </p:cNvSpPr>
          <p:nvPr/>
        </p:nvSpPr>
        <p:spPr>
          <a:xfrm>
            <a:off x="1695450" y="4591050"/>
            <a:ext cx="8953500" cy="0"/>
          </a:xfrm>
          <a:prstGeom prst="line">
            <a:avLst/>
          </a:prstGeom>
          <a:noFill/>
          <a:ln w="9525">
            <a:solidFill>
              <a:srgbClr val="F3EFE6">
                <a:alpha val="14000"/>
              </a:srgbClr>
            </a:solidFill>
            <a:prstDash val="solid"/>
          </a:ln>
        </p:spPr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E82B7AD-B898-4FA9-B736-08B6926651F8}"/>
              </a:ext>
            </a:extLst>
          </p:cNvPr>
          <p:cNvSpPr>
            <a:spLocks noGrp="1"/>
          </p:cNvSpPr>
          <p:nvPr/>
        </p:nvSpPr>
        <p:spPr>
          <a:xfrm>
            <a:off x="704850" y="4857750"/>
            <a:ext cx="819150" cy="6477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3000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3000" b="1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04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4FAFCA5-2E32-4E50-916E-AFE726BC54CE}"/>
              </a:ext>
            </a:extLst>
          </p:cNvPr>
          <p:cNvSpPr>
            <a:spLocks noGrp="1"/>
          </p:cNvSpPr>
          <p:nvPr/>
        </p:nvSpPr>
        <p:spPr>
          <a:xfrm>
            <a:off x="1695450" y="4876800"/>
            <a:ext cx="9239250" cy="685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  <a:buNone/>
              <a:defRPr sz="2175" b="1">
                <a:solidFill>
                  <a:srgbClr val="F3EFE6"/>
                </a:solidFill>
                <a:latin typeface="Inter"/>
                <a:ea typeface="Inter"/>
                <a:cs typeface="Inter"/>
              </a:defRPr>
            </a:pPr>
            <a:r>
              <a:rPr sz="2175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создающим</a:t>
            </a:r>
            <a:r>
              <a:rPr sz="2175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 </a:t>
            </a:r>
            <a:r>
              <a:rPr sz="2175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ожидание</a:t>
            </a:r>
            <a:r>
              <a:rPr sz="2175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 – </a:t>
            </a:r>
            <a:r>
              <a:rPr sz="2175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слушатель</a:t>
            </a:r>
            <a:r>
              <a:rPr sz="2175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 </a:t>
            </a:r>
            <a:r>
              <a:rPr sz="2175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предполагает</a:t>
            </a:r>
            <a:r>
              <a:rPr sz="2175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,</a:t>
            </a:r>
            <a:br>
              <a:rPr lang="ru-RU" sz="2175" dirty="0">
                <a:solidFill>
                  <a:srgbClr val="F3EFE6"/>
                </a:solidFill>
                <a:latin typeface="Inter"/>
                <a:ea typeface="Inter"/>
                <a:cs typeface="Inter"/>
              </a:rPr>
            </a:br>
            <a:r>
              <a:rPr sz="2175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куда</a:t>
            </a:r>
            <a:r>
              <a:rPr sz="2175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 </a:t>
            </a:r>
            <a:r>
              <a:rPr sz="2175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движется</a:t>
            </a:r>
            <a:r>
              <a:rPr sz="2175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 </a:t>
            </a:r>
            <a:r>
              <a:rPr sz="2175" dirty="0" err="1">
                <a:solidFill>
                  <a:srgbClr val="F3EFE6"/>
                </a:solidFill>
                <a:latin typeface="Inter"/>
                <a:ea typeface="Inter"/>
                <a:cs typeface="Inter"/>
              </a:rPr>
              <a:t>мысль</a:t>
            </a:r>
            <a:r>
              <a:rPr sz="2175" dirty="0">
                <a:solidFill>
                  <a:srgbClr val="F3EFE6"/>
                </a:solidFill>
                <a:latin typeface="Inter"/>
                <a:ea typeface="Inter"/>
                <a:cs typeface="Inter"/>
              </a:rPr>
              <a:t>.</a:t>
            </a:r>
          </a:p>
        </p:txBody>
      </p:sp>
      <p:sp>
        <p:nv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56A4E43A-99AB-48DA-8850-75C17B850361}"/>
              </a:ext>
            </a:extLst>
          </p:cNvPr>
          <p:cNvSpPr>
            <a:spLocks noGrp="1"/>
          </p:cNvSpPr>
          <p:nvPr/>
        </p:nvSpPr>
        <p:spPr>
          <a:xfrm>
            <a:off x="1695450" y="5695950"/>
            <a:ext cx="8953500" cy="0"/>
          </a:xfrm>
          <a:prstGeom prst="line">
            <a:avLst/>
          </a:prstGeom>
          <a:noFill/>
          <a:ln w="9525">
            <a:solidFill>
              <a:srgbClr val="F3EFE6">
                <a:alpha val="14000"/>
              </a:srgbClr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81303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6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17"/>
          <p:cNvPicPr>
            <a:picLocks noChangeAspect="1"/>
          </p:cNvPicPr>
          <p:nvPr/>
        </p:nvPicPr>
        <p:blipFill>
          <a:blip r:embed="rId3"/>
          <a:srcRect t="27" b="2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970C48F-63E2-4E09-8EDB-E529BB3677E1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20D08">
              <a:alpha val="38000"/>
            </a:srgbClr>
          </a:solidFill>
          <a:ln w="0">
            <a:noFill/>
          </a:ln>
        </p:spPr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5B988C-2B4A-4D33-B051-B8AB2FE75E76}"/>
              </a:ext>
            </a:extLst>
          </p:cNvPr>
          <p:cNvSpPr>
            <a:spLocks noGrp="1"/>
          </p:cNvSpPr>
          <p:nvPr/>
        </p:nvSpPr>
        <p:spPr>
          <a:xfrm>
            <a:off x="266700" y="228600"/>
            <a:ext cx="11658600" cy="6400800"/>
          </a:xfrm>
          <a:prstGeom prst="rect">
            <a:avLst/>
          </a:prstGeom>
          <a:noFill/>
          <a:ln w="9525">
            <a:solidFill>
              <a:srgbClr val="FFF1D6">
                <a:alpha val="28000"/>
              </a:srgbClr>
            </a:solidFill>
            <a:prstDash val="solid"/>
          </a:ln>
        </p:spPr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448AA3C-511B-48C4-9D17-82939636F6A7}"/>
              </a:ext>
            </a:extLst>
          </p:cNvPr>
          <p:cNvSpPr>
            <a:spLocks noGrp="1"/>
          </p:cNvSpPr>
          <p:nvPr/>
        </p:nvSpPr>
        <p:spPr>
          <a:xfrm>
            <a:off x="704850" y="619125"/>
            <a:ext cx="9620250" cy="10477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  <a:buNone/>
              <a:defRPr sz="3000" b="1">
                <a:solidFill>
                  <a:srgbClr val="F3EFE6"/>
                </a:solidFill>
                <a:latin typeface="Montserrat"/>
                <a:ea typeface="Montserrat"/>
                <a:cs typeface="Montserrat"/>
              </a:defRPr>
            </a:pPr>
            <a:r>
              <a:rPr sz="3000" b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Панчлайн – это момент, когда ожидание аудитории неожиданно меняется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B038BAB-0DBD-47D9-AE85-612B2246AF8E}"/>
              </a:ext>
            </a:extLst>
          </p:cNvPr>
          <p:cNvSpPr>
            <a:spLocks noGrp="1"/>
          </p:cNvSpPr>
          <p:nvPr/>
        </p:nvSpPr>
        <p:spPr>
          <a:xfrm>
            <a:off x="704850" y="1859511"/>
            <a:ext cx="685800" cy="45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2175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2175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01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E132460-048E-4BC6-B3CC-3887D789AAEB}"/>
              </a:ext>
            </a:extLst>
          </p:cNvPr>
          <p:cNvSpPr>
            <a:spLocks noGrp="1"/>
          </p:cNvSpPr>
          <p:nvPr/>
        </p:nvSpPr>
        <p:spPr>
          <a:xfrm>
            <a:off x="692369" y="2241333"/>
            <a:ext cx="3238500" cy="676272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5000"/>
              </a:lnSpc>
              <a:buNone/>
              <a:defRPr sz="2100" b="1">
                <a:solidFill>
                  <a:srgbClr val="F3EFE6"/>
                </a:solidFill>
                <a:latin typeface="Montserrat"/>
                <a:ea typeface="Montserrat"/>
                <a:cs typeface="Montserrat"/>
              </a:defRPr>
            </a:pPr>
            <a:r>
              <a:rPr sz="2100" b="1" dirty="0" err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Преувеличение</a:t>
            </a:r>
            <a:r>
              <a:rPr sz="2100" b="1" dirty="0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 – </a:t>
            </a:r>
            <a:r>
              <a:rPr sz="2100" b="1" dirty="0" err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гипербола</a:t>
            </a:r>
            <a:endParaRPr sz="2100" b="1" dirty="0">
              <a:solidFill>
                <a:srgbClr val="F3EFE6"/>
              </a:solidFill>
              <a:latin typeface="Montserrat"/>
              <a:ea typeface="Montserrat"/>
              <a:cs typeface="Montserrat"/>
            </a:endParaRPr>
          </a:p>
        </p:txBody>
      </p:sp>
      <p:sp>
        <p:nv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18E37C0-F83B-459B-8B52-53AB9F8FBD36}"/>
              </a:ext>
            </a:extLst>
          </p:cNvPr>
          <p:cNvSpPr>
            <a:spLocks noGrp="1"/>
          </p:cNvSpPr>
          <p:nvPr/>
        </p:nvSpPr>
        <p:spPr>
          <a:xfrm>
            <a:off x="704850" y="2965233"/>
            <a:ext cx="3048000" cy="0"/>
          </a:xfrm>
          <a:prstGeom prst="line">
            <a:avLst/>
          </a:prstGeom>
          <a:noFill/>
          <a:ln w="9525">
            <a:solidFill>
              <a:srgbClr val="F3EFE6">
                <a:alpha val="18000"/>
              </a:srgbClr>
            </a:solidFill>
            <a:prstDash val="solid"/>
          </a:ln>
        </p:spPr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284E00D-800F-40F6-A955-3498AAA62AB3}"/>
              </a:ext>
            </a:extLst>
          </p:cNvPr>
          <p:cNvSpPr>
            <a:spLocks noGrp="1"/>
          </p:cNvSpPr>
          <p:nvPr/>
        </p:nvSpPr>
        <p:spPr>
          <a:xfrm>
            <a:off x="717003" y="3114673"/>
            <a:ext cx="3190875" cy="147637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8000"/>
              </a:lnSpc>
              <a:buNone/>
              <a:defRPr sz="1650">
                <a:solidFill>
                  <a:srgbClr val="B8B5AC"/>
                </a:solidFill>
                <a:latin typeface="Inter"/>
                <a:ea typeface="Inter"/>
                <a:cs typeface="Inter"/>
              </a:defRPr>
            </a:pP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Берём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реальную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проблему</a:t>
            </a:r>
            <a:br>
              <a:rPr b="1" dirty="0">
                <a:solidFill>
                  <a:schemeClr val="bg1"/>
                </a:solidFill>
              </a:rPr>
            </a:b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и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доводим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её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до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абсурда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19C2338-CDF9-4A1E-96C4-4E73CC338B6F}"/>
              </a:ext>
            </a:extLst>
          </p:cNvPr>
          <p:cNvSpPr>
            <a:spLocks noGrp="1"/>
          </p:cNvSpPr>
          <p:nvPr/>
        </p:nvSpPr>
        <p:spPr>
          <a:xfrm>
            <a:off x="4419600" y="1847850"/>
            <a:ext cx="685800" cy="45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2175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2175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02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B489275-DB42-4067-AFF3-37B7A44D7A41}"/>
              </a:ext>
            </a:extLst>
          </p:cNvPr>
          <p:cNvSpPr>
            <a:spLocks noGrp="1"/>
          </p:cNvSpPr>
          <p:nvPr/>
        </p:nvSpPr>
        <p:spPr>
          <a:xfrm>
            <a:off x="4413359" y="2241333"/>
            <a:ext cx="3238500" cy="4953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5000"/>
              </a:lnSpc>
              <a:buNone/>
              <a:defRPr sz="2100" b="1">
                <a:solidFill>
                  <a:srgbClr val="F3EFE6"/>
                </a:solidFill>
                <a:latin typeface="Montserrat"/>
                <a:ea typeface="Montserrat"/>
                <a:cs typeface="Montserrat"/>
              </a:defRPr>
            </a:pPr>
            <a:r>
              <a:rPr sz="2100" b="1" dirty="0" err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Сравнение</a:t>
            </a:r>
            <a:r>
              <a:rPr sz="2100" b="1" dirty="0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 / </a:t>
            </a:r>
            <a:r>
              <a:rPr sz="2100" b="1" dirty="0" err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аналогия</a:t>
            </a:r>
            <a:endParaRPr sz="2100" b="1" dirty="0">
              <a:solidFill>
                <a:srgbClr val="F3EFE6"/>
              </a:solidFill>
              <a:latin typeface="Montserrat"/>
              <a:ea typeface="Montserrat"/>
              <a:cs typeface="Montserrat"/>
            </a:endParaRPr>
          </a:p>
        </p:txBody>
      </p:sp>
      <p:sp>
        <p:nv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488E0E19-A909-4543-BC0A-751930BFB17D}"/>
              </a:ext>
            </a:extLst>
          </p:cNvPr>
          <p:cNvSpPr>
            <a:spLocks noGrp="1"/>
          </p:cNvSpPr>
          <p:nvPr/>
        </p:nvSpPr>
        <p:spPr>
          <a:xfrm>
            <a:off x="4413359" y="2917608"/>
            <a:ext cx="3048000" cy="0"/>
          </a:xfrm>
          <a:prstGeom prst="line">
            <a:avLst/>
          </a:prstGeom>
          <a:noFill/>
          <a:ln w="9525">
            <a:solidFill>
              <a:srgbClr val="F3EFE6">
                <a:alpha val="18000"/>
              </a:srgbClr>
            </a:solidFill>
            <a:prstDash val="solid"/>
          </a:ln>
        </p:spPr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96C223C-9F11-4A70-B7B5-FFB21BE0D438}"/>
              </a:ext>
            </a:extLst>
          </p:cNvPr>
          <p:cNvSpPr>
            <a:spLocks noGrp="1"/>
          </p:cNvSpPr>
          <p:nvPr/>
        </p:nvSpPr>
        <p:spPr>
          <a:xfrm>
            <a:off x="4425512" y="3067048"/>
            <a:ext cx="3190875" cy="147637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8000"/>
              </a:lnSpc>
              <a:buNone/>
              <a:defRPr sz="1650">
                <a:solidFill>
                  <a:srgbClr val="B8B5AC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chemeClr val="bg1"/>
                </a:solidFill>
                <a:latin typeface="Inter"/>
                <a:ea typeface="Inter"/>
                <a:cs typeface="Inter"/>
              </a:rPr>
              <a:t>Соединяем две вещи, которые обычно никто не соединяет.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DEA56AE-E55D-4E8E-B429-E9A9F3DF5498}"/>
              </a:ext>
            </a:extLst>
          </p:cNvPr>
          <p:cNvSpPr>
            <a:spLocks noGrp="1"/>
          </p:cNvSpPr>
          <p:nvPr/>
        </p:nvSpPr>
        <p:spPr>
          <a:xfrm>
            <a:off x="8134021" y="1859511"/>
            <a:ext cx="685800" cy="45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2175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2175" b="1" dirty="0">
                <a:solidFill>
                  <a:srgbClr val="F2A33A"/>
                </a:solidFill>
                <a:latin typeface="Montserrat"/>
                <a:ea typeface="Montserrat"/>
                <a:cs typeface="Montserrat"/>
              </a:rPr>
              <a:t>03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5484548-8824-4C5C-AAC1-BD7A46E50713}"/>
              </a:ext>
            </a:extLst>
          </p:cNvPr>
          <p:cNvSpPr>
            <a:spLocks noGrp="1"/>
          </p:cNvSpPr>
          <p:nvPr/>
        </p:nvSpPr>
        <p:spPr>
          <a:xfrm>
            <a:off x="8134349" y="2255620"/>
            <a:ext cx="3238500" cy="481012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5000"/>
              </a:lnSpc>
              <a:buNone/>
              <a:defRPr sz="2100" b="1">
                <a:solidFill>
                  <a:srgbClr val="F2A33A"/>
                </a:solidFill>
                <a:latin typeface="Montserrat"/>
                <a:ea typeface="Montserrat"/>
                <a:cs typeface="Montserrat"/>
              </a:defRPr>
            </a:pPr>
            <a:r>
              <a:rPr sz="2100" b="1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</a:rPr>
              <a:t>Правило</a:t>
            </a:r>
            <a:r>
              <a:rPr sz="2100" b="1" dirty="0">
                <a:solidFill>
                  <a:schemeClr val="bg1"/>
                </a:solidFill>
                <a:latin typeface="Montserrat"/>
                <a:ea typeface="Montserrat"/>
                <a:cs typeface="Montserrat"/>
              </a:rPr>
              <a:t> </a:t>
            </a:r>
            <a:r>
              <a:rPr sz="2100" b="1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</a:rPr>
              <a:t>трёх</a:t>
            </a:r>
            <a:endParaRPr sz="2100" b="1" dirty="0">
              <a:solidFill>
                <a:schemeClr val="bg1"/>
              </a:solidFill>
              <a:latin typeface="Montserrat"/>
              <a:ea typeface="Montserrat"/>
              <a:cs typeface="Montserrat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3B1DB220-21AF-409C-A5FD-5D9B7F5AB1AD}"/>
              </a:ext>
            </a:extLst>
          </p:cNvPr>
          <p:cNvSpPr>
            <a:spLocks noGrp="1"/>
          </p:cNvSpPr>
          <p:nvPr/>
        </p:nvSpPr>
        <p:spPr>
          <a:xfrm>
            <a:off x="8134021" y="3057522"/>
            <a:ext cx="3365282" cy="147637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8000"/>
              </a:lnSpc>
              <a:buNone/>
              <a:defRPr sz="1650">
                <a:solidFill>
                  <a:srgbClr val="B8B5AC"/>
                </a:solidFill>
                <a:latin typeface="Inter"/>
                <a:ea typeface="Inter"/>
                <a:cs typeface="Inter"/>
              </a:defRPr>
            </a:pP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Создаём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последовательность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,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где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первые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два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элемента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формируют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закономерность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,</a:t>
            </a:r>
            <a:br>
              <a:rPr b="1" dirty="0">
                <a:solidFill>
                  <a:schemeClr val="bg1"/>
                </a:solidFill>
              </a:rPr>
            </a:b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а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третий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её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sz="1650" b="1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ломает</a:t>
            </a:r>
            <a:r>
              <a:rPr sz="1650" b="1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.</a:t>
            </a: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301311" y="4352427"/>
            <a:ext cx="1559473" cy="155947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5178479" y="4343401"/>
            <a:ext cx="1476375" cy="147637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9013931" y="4419599"/>
            <a:ext cx="1400177" cy="1400177"/>
          </a:xfrm>
          <a:prstGeom prst="rect">
            <a:avLst/>
          </a:prstGeom>
        </p:spPr>
      </p:pic>
      <p:sp>
        <p:nv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56E4E40F-81F5-2B4A-4080-E7FD8560D893}"/>
              </a:ext>
            </a:extLst>
          </p:cNvPr>
          <p:cNvSpPr>
            <a:spLocks noGrp="1"/>
          </p:cNvSpPr>
          <p:nvPr/>
        </p:nvSpPr>
        <p:spPr>
          <a:xfrm>
            <a:off x="8134021" y="2917608"/>
            <a:ext cx="3048000" cy="0"/>
          </a:xfrm>
          <a:prstGeom prst="line">
            <a:avLst/>
          </a:prstGeom>
          <a:noFill/>
          <a:ln w="9525">
            <a:solidFill>
              <a:srgbClr val="F3EFE6">
                <a:alpha val="18000"/>
              </a:srgbClr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207736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6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8"/>
          <p:cNvPicPr>
            <a:picLocks noChangeAspect="1"/>
          </p:cNvPicPr>
          <p:nvPr/>
        </p:nvPicPr>
        <p:blipFill>
          <a:blip r:embed="rId3"/>
          <a:srcRect t="27" b="2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9B13907-8D26-4AB9-91DF-387265BC0856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20D08">
              <a:alpha val="26000"/>
            </a:srgbClr>
          </a:solidFill>
          <a:ln w="0">
            <a:noFill/>
          </a:ln>
        </p:spPr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B8A541C-37A1-45E3-B439-6A957247A8CF}"/>
              </a:ext>
            </a:extLst>
          </p:cNvPr>
          <p:cNvSpPr>
            <a:spLocks noGrp="1"/>
          </p:cNvSpPr>
          <p:nvPr/>
        </p:nvSpPr>
        <p:spPr>
          <a:xfrm>
            <a:off x="266700" y="228600"/>
            <a:ext cx="11658600" cy="6400800"/>
          </a:xfrm>
          <a:prstGeom prst="rect">
            <a:avLst/>
          </a:prstGeom>
          <a:noFill/>
          <a:ln w="9525">
            <a:solidFill>
              <a:srgbClr val="FFF1D6">
                <a:alpha val="28000"/>
              </a:srgbClr>
            </a:solidFill>
            <a:prstDash val="solid"/>
          </a:ln>
        </p:spPr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19A0366-6AD2-4421-94C3-40AEF1E7C965}"/>
              </a:ext>
            </a:extLst>
          </p:cNvPr>
          <p:cNvSpPr>
            <a:spLocks noGrp="1"/>
          </p:cNvSpPr>
          <p:nvPr/>
        </p:nvSpPr>
        <p:spPr>
          <a:xfrm>
            <a:off x="476250" y="857250"/>
            <a:ext cx="1619250" cy="17145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  <a:defRPr sz="11250" b="1">
                <a:solidFill>
                  <a:srgbClr val="F2A33A">
                    <a:alpha val="28000"/>
                  </a:srgbClr>
                </a:solidFill>
                <a:latin typeface="Montserrat"/>
                <a:ea typeface="Montserrat"/>
                <a:cs typeface="Montserrat"/>
              </a:defRPr>
            </a:pPr>
            <a:r>
              <a:rPr sz="11250" b="1">
                <a:solidFill>
                  <a:srgbClr val="F2A33A">
                    <a:alpha val="28000"/>
                  </a:srgbClr>
                </a:solidFill>
                <a:latin typeface="Montserrat"/>
                <a:ea typeface="Montserrat"/>
                <a:cs typeface="Montserrat"/>
              </a:rPr>
              <a:t>«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CC3186C-8BA1-4ACC-A00B-6ED152E67AA7}"/>
              </a:ext>
            </a:extLst>
          </p:cNvPr>
          <p:cNvSpPr>
            <a:spLocks noGrp="1"/>
          </p:cNvSpPr>
          <p:nvPr/>
        </p:nvSpPr>
        <p:spPr>
          <a:xfrm>
            <a:off x="1143000" y="1619250"/>
            <a:ext cx="9334500" cy="176212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  <a:buNone/>
              <a:defRPr sz="3600" b="1">
                <a:solidFill>
                  <a:srgbClr val="F3EFE6"/>
                </a:solidFill>
                <a:latin typeface="Montserrat"/>
                <a:ea typeface="Montserrat"/>
                <a:cs typeface="Montserrat"/>
              </a:defRPr>
            </a:pPr>
            <a:r>
              <a:rPr sz="3600" b="1">
                <a:solidFill>
                  <a:srgbClr val="F3EFE6"/>
                </a:solidFill>
                <a:latin typeface="Montserrat"/>
                <a:ea typeface="Montserrat"/>
                <a:cs typeface="Montserrat"/>
              </a:rPr>
              <a:t>Хорошая педагогическая шутка начинается не с желания пошутить, а с умения заметить.</a:t>
            </a:r>
          </a:p>
        </p:txBody>
      </p:sp>
      <p:sp>
        <p:nv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A23F953E-DD41-4234-8F02-6896E96C02C0}"/>
              </a:ext>
            </a:extLst>
          </p:cNvPr>
          <p:cNvSpPr>
            <a:spLocks noGrp="1"/>
          </p:cNvSpPr>
          <p:nvPr/>
        </p:nvSpPr>
        <p:spPr>
          <a:xfrm>
            <a:off x="1143000" y="3733800"/>
            <a:ext cx="1104900" cy="0"/>
          </a:xfrm>
          <a:prstGeom prst="line">
            <a:avLst/>
          </a:prstGeom>
          <a:noFill/>
          <a:ln w="38100">
            <a:solidFill>
              <a:srgbClr val="F2A33A"/>
            </a:solidFill>
            <a:prstDash val="solid"/>
          </a:ln>
        </p:spPr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1F65338-A3CA-41BA-AA02-6CE59E29993D}"/>
              </a:ext>
            </a:extLst>
          </p:cNvPr>
          <p:cNvSpPr>
            <a:spLocks noGrp="1"/>
          </p:cNvSpPr>
          <p:nvPr/>
        </p:nvSpPr>
        <p:spPr>
          <a:xfrm>
            <a:off x="1143000" y="4095750"/>
            <a:ext cx="8191500" cy="12382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105000"/>
              </a:lnSpc>
              <a:buNone/>
              <a:defRPr sz="2325" b="1">
                <a:solidFill>
                  <a:srgbClr val="F2A33A"/>
                </a:solidFill>
                <a:latin typeface="Inter"/>
                <a:ea typeface="Inter"/>
                <a:cs typeface="Inter"/>
              </a:defRPr>
            </a:pPr>
            <a:r>
              <a:rPr sz="2325" b="1">
                <a:solidFill>
                  <a:srgbClr val="F2A33A"/>
                </a:solidFill>
                <a:latin typeface="Inter"/>
                <a:ea typeface="Inter"/>
                <a:cs typeface="Inter"/>
              </a:rPr>
              <a:t>Учитель уже каждый день получает материал для стендапа – остаётся научиться его упаковывать.</a:t>
            </a:r>
          </a:p>
        </p:txBody>
      </p:sp>
    </p:spTree>
    <p:extLst>
      <p:ext uri="{BB962C8B-B14F-4D97-AF65-F5344CB8AC3E}">
        <p14:creationId xmlns:p14="http://schemas.microsoft.com/office/powerpoint/2010/main" val="284707059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</Words>
  <Application>Microsoft Macintosh PowerPoint</Application>
  <DocSecurity>0</DocSecurity>
  <PresentationFormat>Широкоэкранный</PresentationFormat>
  <Paragraphs>50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Calibri</vt:lpstr>
      <vt:lpstr>Inter</vt:lpstr>
      <vt:lpstr>Montserrat</vt:lpstr>
      <vt:lpstr>ChatGPT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ilm shav</cp:lastModifiedBy>
  <cp:revision>1</cp:revision>
  <dcterms:created xsi:type="dcterms:W3CDTF">2026-09-04T07:22:38Z</dcterms:created>
  <dcterms:modified xsi:type="dcterms:W3CDTF">2026-09-04T07:34:12Z</dcterms:modified>
</cp:coreProperties>
</file>