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3" r:id="rId9"/>
    <p:sldId id="264" r:id="rId10"/>
    <p:sldId id="262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1" d="100"/>
          <a:sy n="151" d="100"/>
        </p:scale>
        <p:origin x="4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1CCC06-0E07-46D7-80BC-7B5524F9B543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180C22E-52D0-410A-B97D-999F2CA5C5FC}">
      <dgm:prSet/>
      <dgm:spPr/>
      <dgm:t>
        <a:bodyPr/>
        <a:lstStyle/>
        <a:p>
          <a:r>
            <a:rPr lang="ru-RU" dirty="0"/>
            <a:t>                  </a:t>
          </a:r>
          <a:r>
            <a:rPr lang="ru-RU" dirty="0">
              <a:solidFill>
                <a:schemeClr val="tx1"/>
              </a:solidFill>
            </a:rPr>
            <a:t>Информационно-просветительская работа</a:t>
          </a:r>
        </a:p>
      </dgm:t>
    </dgm:pt>
    <dgm:pt modelId="{962C7A61-490F-4923-B7EB-713B127EB9CC}" type="parTrans" cxnId="{A4B2814E-4E94-4A66-924E-C6D0244E3195}">
      <dgm:prSet/>
      <dgm:spPr/>
      <dgm:t>
        <a:bodyPr/>
        <a:lstStyle/>
        <a:p>
          <a:endParaRPr lang="ru-RU"/>
        </a:p>
      </dgm:t>
    </dgm:pt>
    <dgm:pt modelId="{7DD18F57-FBAC-4122-B9CB-083A63317417}" type="sibTrans" cxnId="{A4B2814E-4E94-4A66-924E-C6D0244E3195}">
      <dgm:prSet/>
      <dgm:spPr/>
      <dgm:t>
        <a:bodyPr/>
        <a:lstStyle/>
        <a:p>
          <a:endParaRPr lang="ru-RU"/>
        </a:p>
      </dgm:t>
    </dgm:pt>
    <dgm:pt modelId="{543A50A1-051B-4169-9DB6-CF7F59D8A2B8}">
      <dgm:prSet/>
      <dgm:spPr/>
      <dgm:t>
        <a:bodyPr/>
        <a:lstStyle/>
        <a:p>
          <a:r>
            <a:rPr lang="ru-RU" dirty="0"/>
            <a:t> </a:t>
          </a:r>
          <a:r>
            <a:rPr lang="ru-RU" dirty="0">
              <a:solidFill>
                <a:schemeClr val="tx1"/>
              </a:solidFill>
            </a:rPr>
            <a:t>Психологическая поддержка и профилактика стресса</a:t>
          </a:r>
        </a:p>
      </dgm:t>
    </dgm:pt>
    <dgm:pt modelId="{DE7E613F-4768-4FB1-A0CB-62D5B059BA86}" type="parTrans" cxnId="{FD4E22F3-00D9-4B44-A379-19E9A987609B}">
      <dgm:prSet/>
      <dgm:spPr/>
      <dgm:t>
        <a:bodyPr/>
        <a:lstStyle/>
        <a:p>
          <a:endParaRPr lang="ru-RU"/>
        </a:p>
      </dgm:t>
    </dgm:pt>
    <dgm:pt modelId="{1FDF2DC6-EE36-41C7-B9D5-AD51D305DDC4}" type="sibTrans" cxnId="{FD4E22F3-00D9-4B44-A379-19E9A987609B}">
      <dgm:prSet/>
      <dgm:spPr/>
      <dgm:t>
        <a:bodyPr/>
        <a:lstStyle/>
        <a:p>
          <a:endParaRPr lang="ru-RU"/>
        </a:p>
      </dgm:t>
    </dgm:pt>
    <dgm:pt modelId="{580C2194-0A3D-4CC0-9FF0-F67D7B3F8DD8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Организация медицинских осмотров и профилактических мероприятий</a:t>
          </a:r>
        </a:p>
      </dgm:t>
    </dgm:pt>
    <dgm:pt modelId="{D3C242C4-2A20-45FC-94A5-13B02F2A4BF9}" type="parTrans" cxnId="{B270D461-9EE7-45CC-8F32-709F110E8216}">
      <dgm:prSet/>
      <dgm:spPr/>
      <dgm:t>
        <a:bodyPr/>
        <a:lstStyle/>
        <a:p>
          <a:endParaRPr lang="ru-RU"/>
        </a:p>
      </dgm:t>
    </dgm:pt>
    <dgm:pt modelId="{6BD1A3D7-6E5D-49EC-867C-DF83EB3FA696}" type="sibTrans" cxnId="{B270D461-9EE7-45CC-8F32-709F110E8216}">
      <dgm:prSet/>
      <dgm:spPr/>
      <dgm:t>
        <a:bodyPr/>
        <a:lstStyle/>
        <a:p>
          <a:endParaRPr lang="ru-RU"/>
        </a:p>
      </dgm:t>
    </dgm:pt>
    <dgm:pt modelId="{AEFB288F-14CE-462E-BE2F-48C7DB823292}">
      <dgm:prSet/>
      <dgm:spPr/>
      <dgm:t>
        <a:bodyPr/>
        <a:lstStyle/>
        <a:p>
          <a:r>
            <a:rPr lang="ru-RU" dirty="0"/>
            <a:t>   </a:t>
          </a:r>
          <a:r>
            <a:rPr lang="ru-RU" dirty="0">
              <a:solidFill>
                <a:schemeClr val="tx1"/>
              </a:solidFill>
            </a:rPr>
            <a:t>Повышение двигательной активности</a:t>
          </a:r>
        </a:p>
      </dgm:t>
    </dgm:pt>
    <dgm:pt modelId="{A2B5A80A-70B5-4FFE-9287-63B3088BF5A1}" type="sibTrans" cxnId="{98355A67-142F-472D-8201-D3B39148F7FA}">
      <dgm:prSet/>
      <dgm:spPr/>
      <dgm:t>
        <a:bodyPr/>
        <a:lstStyle/>
        <a:p>
          <a:endParaRPr lang="ru-RU"/>
        </a:p>
      </dgm:t>
    </dgm:pt>
    <dgm:pt modelId="{706A9DDD-DCFD-46F9-A9BB-1B92E44715C0}" type="parTrans" cxnId="{98355A67-142F-472D-8201-D3B39148F7FA}">
      <dgm:prSet/>
      <dgm:spPr/>
      <dgm:t>
        <a:bodyPr/>
        <a:lstStyle/>
        <a:p>
          <a:endParaRPr lang="ru-RU"/>
        </a:p>
      </dgm:t>
    </dgm:pt>
    <dgm:pt modelId="{FFA22473-4C53-4CE6-9450-EF1A148BF9BA}" type="pres">
      <dgm:prSet presAssocID="{BC1CCC06-0E07-46D7-80BC-7B5524F9B543}" presName="Name0" presStyleCnt="0">
        <dgm:presLayoutVars>
          <dgm:chMax val="7"/>
          <dgm:chPref val="7"/>
          <dgm:dir/>
        </dgm:presLayoutVars>
      </dgm:prSet>
      <dgm:spPr/>
    </dgm:pt>
    <dgm:pt modelId="{BD4471C8-F211-4ED9-B678-462569F75C6D}" type="pres">
      <dgm:prSet presAssocID="{BC1CCC06-0E07-46D7-80BC-7B5524F9B543}" presName="Name1" presStyleCnt="0"/>
      <dgm:spPr/>
    </dgm:pt>
    <dgm:pt modelId="{B2451F4A-3FAA-4A71-B1B4-9AA73319A624}" type="pres">
      <dgm:prSet presAssocID="{BC1CCC06-0E07-46D7-80BC-7B5524F9B543}" presName="cycle" presStyleCnt="0"/>
      <dgm:spPr/>
    </dgm:pt>
    <dgm:pt modelId="{1E08D6A4-E432-47FE-9077-82917E6B5B86}" type="pres">
      <dgm:prSet presAssocID="{BC1CCC06-0E07-46D7-80BC-7B5524F9B543}" presName="srcNode" presStyleLbl="node1" presStyleIdx="0" presStyleCnt="4"/>
      <dgm:spPr/>
    </dgm:pt>
    <dgm:pt modelId="{61B1D703-35D6-4262-8606-76D40DCC3BF4}" type="pres">
      <dgm:prSet presAssocID="{BC1CCC06-0E07-46D7-80BC-7B5524F9B543}" presName="conn" presStyleLbl="parChTrans1D2" presStyleIdx="0" presStyleCnt="1"/>
      <dgm:spPr/>
    </dgm:pt>
    <dgm:pt modelId="{1729DCD5-BAFA-451E-A63F-9A620D048441}" type="pres">
      <dgm:prSet presAssocID="{BC1CCC06-0E07-46D7-80BC-7B5524F9B543}" presName="extraNode" presStyleLbl="node1" presStyleIdx="0" presStyleCnt="4"/>
      <dgm:spPr/>
    </dgm:pt>
    <dgm:pt modelId="{A74A0C2E-43F4-4A97-A022-B59CD3B1269D}" type="pres">
      <dgm:prSet presAssocID="{BC1CCC06-0E07-46D7-80BC-7B5524F9B543}" presName="dstNode" presStyleLbl="node1" presStyleIdx="0" presStyleCnt="4"/>
      <dgm:spPr/>
    </dgm:pt>
    <dgm:pt modelId="{14FF69BC-EEF6-4C74-AC91-0750016EA90E}" type="pres">
      <dgm:prSet presAssocID="{5180C22E-52D0-410A-B97D-999F2CA5C5FC}" presName="text_1" presStyleLbl="node1" presStyleIdx="0" presStyleCnt="4" custLinFactNeighborX="-6190" custLinFactNeighborY="-2452">
        <dgm:presLayoutVars>
          <dgm:bulletEnabled val="1"/>
        </dgm:presLayoutVars>
      </dgm:prSet>
      <dgm:spPr/>
    </dgm:pt>
    <dgm:pt modelId="{79920944-1B58-428A-94DF-F2EAD8A476D4}" type="pres">
      <dgm:prSet presAssocID="{5180C22E-52D0-410A-B97D-999F2CA5C5FC}" presName="accent_1" presStyleCnt="0"/>
      <dgm:spPr/>
    </dgm:pt>
    <dgm:pt modelId="{B13A6968-5D4F-4880-94B5-DBCC94284EBA}" type="pres">
      <dgm:prSet presAssocID="{5180C22E-52D0-410A-B97D-999F2CA5C5FC}" presName="accentRepeatNode" presStyleLbl="solidFgAcc1" presStyleIdx="0" presStyleCnt="4"/>
      <dgm:spPr/>
    </dgm:pt>
    <dgm:pt modelId="{4134FAF1-420E-4C06-90FB-6CE82BF11BAF}" type="pres">
      <dgm:prSet presAssocID="{AEFB288F-14CE-462E-BE2F-48C7DB823292}" presName="text_2" presStyleLbl="node1" presStyleIdx="1" presStyleCnt="4">
        <dgm:presLayoutVars>
          <dgm:bulletEnabled val="1"/>
        </dgm:presLayoutVars>
      </dgm:prSet>
      <dgm:spPr/>
    </dgm:pt>
    <dgm:pt modelId="{FA315933-45DE-4E91-9E03-95D5B810E222}" type="pres">
      <dgm:prSet presAssocID="{AEFB288F-14CE-462E-BE2F-48C7DB823292}" presName="accent_2" presStyleCnt="0"/>
      <dgm:spPr/>
    </dgm:pt>
    <dgm:pt modelId="{BB1781C4-610E-4CF5-8490-5BF06402A059}" type="pres">
      <dgm:prSet presAssocID="{AEFB288F-14CE-462E-BE2F-48C7DB823292}" presName="accentRepeatNode" presStyleLbl="solidFgAcc1" presStyleIdx="1" presStyleCnt="4"/>
      <dgm:spPr/>
    </dgm:pt>
    <dgm:pt modelId="{D470FBDC-512F-454E-A0F8-685935E8DFAE}" type="pres">
      <dgm:prSet presAssocID="{543A50A1-051B-4169-9DB6-CF7F59D8A2B8}" presName="text_3" presStyleLbl="node1" presStyleIdx="2" presStyleCnt="4">
        <dgm:presLayoutVars>
          <dgm:bulletEnabled val="1"/>
        </dgm:presLayoutVars>
      </dgm:prSet>
      <dgm:spPr/>
    </dgm:pt>
    <dgm:pt modelId="{2C9FA818-D042-4707-8962-D51D8300FC82}" type="pres">
      <dgm:prSet presAssocID="{543A50A1-051B-4169-9DB6-CF7F59D8A2B8}" presName="accent_3" presStyleCnt="0"/>
      <dgm:spPr/>
    </dgm:pt>
    <dgm:pt modelId="{3A77BDC9-2FA5-406C-AC03-B9194DBBA9AA}" type="pres">
      <dgm:prSet presAssocID="{543A50A1-051B-4169-9DB6-CF7F59D8A2B8}" presName="accentRepeatNode" presStyleLbl="solidFgAcc1" presStyleIdx="2" presStyleCnt="4" custLinFactNeighborX="3077" custLinFactNeighborY="-3077"/>
      <dgm:spPr/>
    </dgm:pt>
    <dgm:pt modelId="{453E0C73-7CC7-4D12-AAAC-3AC120B15E4E}" type="pres">
      <dgm:prSet presAssocID="{580C2194-0A3D-4CC0-9FF0-F67D7B3F8DD8}" presName="text_4" presStyleLbl="node1" presStyleIdx="3" presStyleCnt="4">
        <dgm:presLayoutVars>
          <dgm:bulletEnabled val="1"/>
        </dgm:presLayoutVars>
      </dgm:prSet>
      <dgm:spPr/>
    </dgm:pt>
    <dgm:pt modelId="{FCE64913-65FA-42C0-9DEB-29E8ACC2E7F7}" type="pres">
      <dgm:prSet presAssocID="{580C2194-0A3D-4CC0-9FF0-F67D7B3F8DD8}" presName="accent_4" presStyleCnt="0"/>
      <dgm:spPr/>
    </dgm:pt>
    <dgm:pt modelId="{F6532BB0-D0B3-4800-B4C0-7E4DD997B1C1}" type="pres">
      <dgm:prSet presAssocID="{580C2194-0A3D-4CC0-9FF0-F67D7B3F8DD8}" presName="accentRepeatNode" presStyleLbl="solidFgAcc1" presStyleIdx="3" presStyleCnt="4"/>
      <dgm:spPr/>
    </dgm:pt>
  </dgm:ptLst>
  <dgm:cxnLst>
    <dgm:cxn modelId="{B1A72B05-8A1B-41B7-8B05-8C9004527770}" type="presOf" srcId="{BC1CCC06-0E07-46D7-80BC-7B5524F9B543}" destId="{FFA22473-4C53-4CE6-9450-EF1A148BF9BA}" srcOrd="0" destOrd="0" presId="urn:microsoft.com/office/officeart/2008/layout/VerticalCurvedList"/>
    <dgm:cxn modelId="{F468060E-A4A1-4D42-A309-F41032F5EA0A}" type="presOf" srcId="{5180C22E-52D0-410A-B97D-999F2CA5C5FC}" destId="{14FF69BC-EEF6-4C74-AC91-0750016EA90E}" srcOrd="0" destOrd="0" presId="urn:microsoft.com/office/officeart/2008/layout/VerticalCurvedList"/>
    <dgm:cxn modelId="{B7D5C236-1E00-4941-896A-3CC0FF4F4705}" type="presOf" srcId="{7DD18F57-FBAC-4122-B9CB-083A63317417}" destId="{61B1D703-35D6-4262-8606-76D40DCC3BF4}" srcOrd="0" destOrd="0" presId="urn:microsoft.com/office/officeart/2008/layout/VerticalCurvedList"/>
    <dgm:cxn modelId="{B270D461-9EE7-45CC-8F32-709F110E8216}" srcId="{BC1CCC06-0E07-46D7-80BC-7B5524F9B543}" destId="{580C2194-0A3D-4CC0-9FF0-F67D7B3F8DD8}" srcOrd="3" destOrd="0" parTransId="{D3C242C4-2A20-45FC-94A5-13B02F2A4BF9}" sibTransId="{6BD1A3D7-6E5D-49EC-867C-DF83EB3FA696}"/>
    <dgm:cxn modelId="{98355A67-142F-472D-8201-D3B39148F7FA}" srcId="{BC1CCC06-0E07-46D7-80BC-7B5524F9B543}" destId="{AEFB288F-14CE-462E-BE2F-48C7DB823292}" srcOrd="1" destOrd="0" parTransId="{706A9DDD-DCFD-46F9-A9BB-1B92E44715C0}" sibTransId="{A2B5A80A-70B5-4FFE-9287-63B3088BF5A1}"/>
    <dgm:cxn modelId="{A4B2814E-4E94-4A66-924E-C6D0244E3195}" srcId="{BC1CCC06-0E07-46D7-80BC-7B5524F9B543}" destId="{5180C22E-52D0-410A-B97D-999F2CA5C5FC}" srcOrd="0" destOrd="0" parTransId="{962C7A61-490F-4923-B7EB-713B127EB9CC}" sibTransId="{7DD18F57-FBAC-4122-B9CB-083A63317417}"/>
    <dgm:cxn modelId="{129AA5AB-CA29-4FA3-BBD1-9C5C09E1F402}" type="presOf" srcId="{543A50A1-051B-4169-9DB6-CF7F59D8A2B8}" destId="{D470FBDC-512F-454E-A0F8-685935E8DFAE}" srcOrd="0" destOrd="0" presId="urn:microsoft.com/office/officeart/2008/layout/VerticalCurvedList"/>
    <dgm:cxn modelId="{BE8B46B6-D027-4B4E-BD6A-57DDCE929A80}" type="presOf" srcId="{580C2194-0A3D-4CC0-9FF0-F67D7B3F8DD8}" destId="{453E0C73-7CC7-4D12-AAAC-3AC120B15E4E}" srcOrd="0" destOrd="0" presId="urn:microsoft.com/office/officeart/2008/layout/VerticalCurvedList"/>
    <dgm:cxn modelId="{FD4E22F3-00D9-4B44-A379-19E9A987609B}" srcId="{BC1CCC06-0E07-46D7-80BC-7B5524F9B543}" destId="{543A50A1-051B-4169-9DB6-CF7F59D8A2B8}" srcOrd="2" destOrd="0" parTransId="{DE7E613F-4768-4FB1-A0CB-62D5B059BA86}" sibTransId="{1FDF2DC6-EE36-41C7-B9D5-AD51D305DDC4}"/>
    <dgm:cxn modelId="{D1B8CCFD-5DB8-4A81-9131-D6B62AC16294}" type="presOf" srcId="{AEFB288F-14CE-462E-BE2F-48C7DB823292}" destId="{4134FAF1-420E-4C06-90FB-6CE82BF11BAF}" srcOrd="0" destOrd="0" presId="urn:microsoft.com/office/officeart/2008/layout/VerticalCurvedList"/>
    <dgm:cxn modelId="{DEFF5A83-BA89-4F90-A043-1304392FCB76}" type="presParOf" srcId="{FFA22473-4C53-4CE6-9450-EF1A148BF9BA}" destId="{BD4471C8-F211-4ED9-B678-462569F75C6D}" srcOrd="0" destOrd="0" presId="urn:microsoft.com/office/officeart/2008/layout/VerticalCurvedList"/>
    <dgm:cxn modelId="{BC06FFAD-EF22-4499-8F4E-F789ECF7FD60}" type="presParOf" srcId="{BD4471C8-F211-4ED9-B678-462569F75C6D}" destId="{B2451F4A-3FAA-4A71-B1B4-9AA73319A624}" srcOrd="0" destOrd="0" presId="urn:microsoft.com/office/officeart/2008/layout/VerticalCurvedList"/>
    <dgm:cxn modelId="{1A5027AC-AADD-4F21-81C5-901ED0272246}" type="presParOf" srcId="{B2451F4A-3FAA-4A71-B1B4-9AA73319A624}" destId="{1E08D6A4-E432-47FE-9077-82917E6B5B86}" srcOrd="0" destOrd="0" presId="urn:microsoft.com/office/officeart/2008/layout/VerticalCurvedList"/>
    <dgm:cxn modelId="{28D7125F-5E94-4E73-8F5F-D36A4E26DEE8}" type="presParOf" srcId="{B2451F4A-3FAA-4A71-B1B4-9AA73319A624}" destId="{61B1D703-35D6-4262-8606-76D40DCC3BF4}" srcOrd="1" destOrd="0" presId="urn:microsoft.com/office/officeart/2008/layout/VerticalCurvedList"/>
    <dgm:cxn modelId="{3BAFFAB9-1A01-4EC1-8FEC-1FCA6A0ABA99}" type="presParOf" srcId="{B2451F4A-3FAA-4A71-B1B4-9AA73319A624}" destId="{1729DCD5-BAFA-451E-A63F-9A620D048441}" srcOrd="2" destOrd="0" presId="urn:microsoft.com/office/officeart/2008/layout/VerticalCurvedList"/>
    <dgm:cxn modelId="{9CF2011E-439F-44FA-867E-3837CC19FA7C}" type="presParOf" srcId="{B2451F4A-3FAA-4A71-B1B4-9AA73319A624}" destId="{A74A0C2E-43F4-4A97-A022-B59CD3B1269D}" srcOrd="3" destOrd="0" presId="urn:microsoft.com/office/officeart/2008/layout/VerticalCurvedList"/>
    <dgm:cxn modelId="{9EBE3626-DBD4-4D6A-856B-68136AB21541}" type="presParOf" srcId="{BD4471C8-F211-4ED9-B678-462569F75C6D}" destId="{14FF69BC-EEF6-4C74-AC91-0750016EA90E}" srcOrd="1" destOrd="0" presId="urn:microsoft.com/office/officeart/2008/layout/VerticalCurvedList"/>
    <dgm:cxn modelId="{71DE8E62-AEB0-493E-85E0-AE0F3BD20404}" type="presParOf" srcId="{BD4471C8-F211-4ED9-B678-462569F75C6D}" destId="{79920944-1B58-428A-94DF-F2EAD8A476D4}" srcOrd="2" destOrd="0" presId="urn:microsoft.com/office/officeart/2008/layout/VerticalCurvedList"/>
    <dgm:cxn modelId="{FBAFE364-176C-4130-B4B9-3DE4423C3997}" type="presParOf" srcId="{79920944-1B58-428A-94DF-F2EAD8A476D4}" destId="{B13A6968-5D4F-4880-94B5-DBCC94284EBA}" srcOrd="0" destOrd="0" presId="urn:microsoft.com/office/officeart/2008/layout/VerticalCurvedList"/>
    <dgm:cxn modelId="{B2AE018A-5C86-479A-8C30-B108269F3ECA}" type="presParOf" srcId="{BD4471C8-F211-4ED9-B678-462569F75C6D}" destId="{4134FAF1-420E-4C06-90FB-6CE82BF11BAF}" srcOrd="3" destOrd="0" presId="urn:microsoft.com/office/officeart/2008/layout/VerticalCurvedList"/>
    <dgm:cxn modelId="{998152D1-83B6-463C-8641-EF51DD93C0CF}" type="presParOf" srcId="{BD4471C8-F211-4ED9-B678-462569F75C6D}" destId="{FA315933-45DE-4E91-9E03-95D5B810E222}" srcOrd="4" destOrd="0" presId="urn:microsoft.com/office/officeart/2008/layout/VerticalCurvedList"/>
    <dgm:cxn modelId="{AA08C333-F9FD-494E-A90C-7016ACE6A365}" type="presParOf" srcId="{FA315933-45DE-4E91-9E03-95D5B810E222}" destId="{BB1781C4-610E-4CF5-8490-5BF06402A059}" srcOrd="0" destOrd="0" presId="urn:microsoft.com/office/officeart/2008/layout/VerticalCurvedList"/>
    <dgm:cxn modelId="{5CC8D081-58E1-4DD2-98B3-1CFD7025E507}" type="presParOf" srcId="{BD4471C8-F211-4ED9-B678-462569F75C6D}" destId="{D470FBDC-512F-454E-A0F8-685935E8DFAE}" srcOrd="5" destOrd="0" presId="urn:microsoft.com/office/officeart/2008/layout/VerticalCurvedList"/>
    <dgm:cxn modelId="{719F8C0D-87E6-4EBF-B062-E724A9AAD3B6}" type="presParOf" srcId="{BD4471C8-F211-4ED9-B678-462569F75C6D}" destId="{2C9FA818-D042-4707-8962-D51D8300FC82}" srcOrd="6" destOrd="0" presId="urn:microsoft.com/office/officeart/2008/layout/VerticalCurvedList"/>
    <dgm:cxn modelId="{9ECE6D7C-AD3D-4F2B-A385-00CC6F047D39}" type="presParOf" srcId="{2C9FA818-D042-4707-8962-D51D8300FC82}" destId="{3A77BDC9-2FA5-406C-AC03-B9194DBBA9AA}" srcOrd="0" destOrd="0" presId="urn:microsoft.com/office/officeart/2008/layout/VerticalCurvedList"/>
    <dgm:cxn modelId="{9508464B-D9F4-46D6-974F-519B2771A506}" type="presParOf" srcId="{BD4471C8-F211-4ED9-B678-462569F75C6D}" destId="{453E0C73-7CC7-4D12-AAAC-3AC120B15E4E}" srcOrd="7" destOrd="0" presId="urn:microsoft.com/office/officeart/2008/layout/VerticalCurvedList"/>
    <dgm:cxn modelId="{EC563802-FE43-40DB-9663-6047F33D0D2B}" type="presParOf" srcId="{BD4471C8-F211-4ED9-B678-462569F75C6D}" destId="{FCE64913-65FA-42C0-9DEB-29E8ACC2E7F7}" srcOrd="8" destOrd="0" presId="urn:microsoft.com/office/officeart/2008/layout/VerticalCurvedList"/>
    <dgm:cxn modelId="{C8BC1B83-7209-4F98-8765-AA78B9ECE010}" type="presParOf" srcId="{FCE64913-65FA-42C0-9DEB-29E8ACC2E7F7}" destId="{F6532BB0-D0B3-4800-B4C0-7E4DD997B1C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B1D703-35D6-4262-8606-76D40DCC3BF4}">
      <dsp:nvSpPr>
        <dsp:cNvPr id="0" name=""/>
        <dsp:cNvSpPr/>
      </dsp:nvSpPr>
      <dsp:spPr>
        <a:xfrm>
          <a:off x="-3696301" y="-567882"/>
          <a:ext cx="4406016" cy="4406016"/>
        </a:xfrm>
        <a:prstGeom prst="blockArc">
          <a:avLst>
            <a:gd name="adj1" fmla="val 18900000"/>
            <a:gd name="adj2" fmla="val 2700000"/>
            <a:gd name="adj3" fmla="val 490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FF69BC-EEF6-4C74-AC91-0750016EA90E}">
      <dsp:nvSpPr>
        <dsp:cNvPr id="0" name=""/>
        <dsp:cNvSpPr/>
      </dsp:nvSpPr>
      <dsp:spPr>
        <a:xfrm>
          <a:off x="0" y="239080"/>
          <a:ext cx="7776832" cy="50309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33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                 </a:t>
          </a:r>
          <a:r>
            <a:rPr lang="ru-RU" sz="1800" kern="1200" dirty="0">
              <a:solidFill>
                <a:schemeClr val="tx1"/>
              </a:solidFill>
            </a:rPr>
            <a:t>Информационно-просветительская работа</a:t>
          </a:r>
        </a:p>
      </dsp:txBody>
      <dsp:txXfrm>
        <a:off x="0" y="239080"/>
        <a:ext cx="7776832" cy="503095"/>
      </dsp:txXfrm>
    </dsp:sp>
    <dsp:sp modelId="{B13A6968-5D4F-4880-94B5-DBCC94284EBA}">
      <dsp:nvSpPr>
        <dsp:cNvPr id="0" name=""/>
        <dsp:cNvSpPr/>
      </dsp:nvSpPr>
      <dsp:spPr>
        <a:xfrm>
          <a:off x="57583" y="188529"/>
          <a:ext cx="628869" cy="628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34FAF1-420E-4C06-90FB-6CE82BF11BAF}">
      <dsp:nvSpPr>
        <dsp:cNvPr id="0" name=""/>
        <dsp:cNvSpPr/>
      </dsp:nvSpPr>
      <dsp:spPr>
        <a:xfrm>
          <a:off x="660453" y="1006190"/>
          <a:ext cx="7488396" cy="50309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33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  </a:t>
          </a:r>
          <a:r>
            <a:rPr lang="ru-RU" sz="1800" kern="1200" dirty="0">
              <a:solidFill>
                <a:schemeClr val="tx1"/>
              </a:solidFill>
            </a:rPr>
            <a:t>Повышение двигательной активности</a:t>
          </a:r>
        </a:p>
      </dsp:txBody>
      <dsp:txXfrm>
        <a:off x="660453" y="1006190"/>
        <a:ext cx="7488396" cy="503095"/>
      </dsp:txXfrm>
    </dsp:sp>
    <dsp:sp modelId="{BB1781C4-610E-4CF5-8490-5BF06402A059}">
      <dsp:nvSpPr>
        <dsp:cNvPr id="0" name=""/>
        <dsp:cNvSpPr/>
      </dsp:nvSpPr>
      <dsp:spPr>
        <a:xfrm>
          <a:off x="346019" y="943303"/>
          <a:ext cx="628869" cy="628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0FBDC-512F-454E-A0F8-685935E8DFAE}">
      <dsp:nvSpPr>
        <dsp:cNvPr id="0" name=""/>
        <dsp:cNvSpPr/>
      </dsp:nvSpPr>
      <dsp:spPr>
        <a:xfrm>
          <a:off x="660453" y="1760964"/>
          <a:ext cx="7488396" cy="50309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33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</a:t>
          </a:r>
          <a:r>
            <a:rPr lang="ru-RU" sz="1800" kern="1200" dirty="0">
              <a:solidFill>
                <a:schemeClr val="tx1"/>
              </a:solidFill>
            </a:rPr>
            <a:t>Психологическая поддержка и профилактика стресса</a:t>
          </a:r>
        </a:p>
      </dsp:txBody>
      <dsp:txXfrm>
        <a:off x="660453" y="1760964"/>
        <a:ext cx="7488396" cy="503095"/>
      </dsp:txXfrm>
    </dsp:sp>
    <dsp:sp modelId="{3A77BDC9-2FA5-406C-AC03-B9194DBBA9AA}">
      <dsp:nvSpPr>
        <dsp:cNvPr id="0" name=""/>
        <dsp:cNvSpPr/>
      </dsp:nvSpPr>
      <dsp:spPr>
        <a:xfrm>
          <a:off x="365369" y="1678727"/>
          <a:ext cx="628869" cy="628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3E0C73-7CC7-4D12-AAAC-3AC120B15E4E}">
      <dsp:nvSpPr>
        <dsp:cNvPr id="0" name=""/>
        <dsp:cNvSpPr/>
      </dsp:nvSpPr>
      <dsp:spPr>
        <a:xfrm>
          <a:off x="372017" y="2515737"/>
          <a:ext cx="7776832" cy="50309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33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Организация медицинских осмотров и профилактических мероприятий</a:t>
          </a:r>
        </a:p>
      </dsp:txBody>
      <dsp:txXfrm>
        <a:off x="372017" y="2515737"/>
        <a:ext cx="7776832" cy="503095"/>
      </dsp:txXfrm>
    </dsp:sp>
    <dsp:sp modelId="{F6532BB0-D0B3-4800-B4C0-7E4DD997B1C1}">
      <dsp:nvSpPr>
        <dsp:cNvPr id="0" name=""/>
        <dsp:cNvSpPr/>
      </dsp:nvSpPr>
      <dsp:spPr>
        <a:xfrm>
          <a:off x="57583" y="2452851"/>
          <a:ext cx="628869" cy="628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6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64175" y="2192850"/>
            <a:ext cx="8192400" cy="757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ru-RU" sz="24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buNone/>
            </a:pPr>
            <a:endParaRPr lang="ru-RU" sz="24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buNone/>
            </a:pPr>
            <a: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Всероссийский конкурс </a:t>
            </a:r>
            <a:b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«Здоровые решения» - 2025</a:t>
            </a:r>
            <a:b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Номинация «Программа первичной </a:t>
            </a:r>
            <a:b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общеобразовательной организации»</a:t>
            </a:r>
            <a:b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ru-RU" sz="2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Программа «Здоровый педагог – успешный ученик!»</a:t>
            </a:r>
            <a:r>
              <a:rPr lang="en-US" sz="36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41BB20-7488-909A-56F8-04DF29EC741B}"/>
              </a:ext>
            </a:extLst>
          </p:cNvPr>
          <p:cNvSpPr txBox="1"/>
          <p:nvPr/>
        </p:nvSpPr>
        <p:spPr>
          <a:xfrm>
            <a:off x="1943100" y="523072"/>
            <a:ext cx="5816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Муниципальное автономное общеобразовательное учреждение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средняя общеобразовательная школа № 92 города Тюмени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67ED01-03EE-FDF6-8950-ACA39A23A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4057" y="0"/>
            <a:ext cx="2209570" cy="2204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050" y="1559038"/>
            <a:ext cx="4311000" cy="2652923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680125" y="2090604"/>
            <a:ext cx="3658200" cy="18605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Повышение уровня здоровья и работоспособности педагогов;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снижение уровня заболеваемости педагогов;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формирование у педагогов устойчивой мотивации к ведению здорового образа жизни;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создание благоприятной рабочей среды, способствующей поддержанию здоровья педагогов;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активное участие педагогов в формировании культуры здоровья у учащихся;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улучшение имиджа образовательной организации</a:t>
            </a:r>
          </a:p>
        </p:txBody>
      </p:sp>
      <p:sp>
        <p:nvSpPr>
          <p:cNvPr id="6" name="Text 2"/>
          <p:cNvSpPr txBox="1"/>
          <p:nvPr/>
        </p:nvSpPr>
        <p:spPr>
          <a:xfrm>
            <a:off x="805500" y="224675"/>
            <a:ext cx="8142600" cy="572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Ожидаемые результаты программы</a:t>
            </a:r>
            <a:endParaRPr lang="en-US" sz="2500" dirty="0">
              <a:solidFill>
                <a:srgbClr val="FF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42EEF0-2E21-1695-DBFF-5E48675A7E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10" y="200166"/>
            <a:ext cx="1444877" cy="14387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10310" y="4716675"/>
            <a:ext cx="449700" cy="74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100" dirty="0"/>
          </a:p>
        </p:txBody>
      </p:sp>
      <p:sp>
        <p:nvSpPr>
          <p:cNvPr id="6" name="Text 1"/>
          <p:cNvSpPr txBox="1"/>
          <p:nvPr/>
        </p:nvSpPr>
        <p:spPr>
          <a:xfrm>
            <a:off x="1162050" y="158750"/>
            <a:ext cx="7766050" cy="1866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Цели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программы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</a:t>
            </a:r>
            <a:r>
              <a:rPr lang="ru-RU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здоровье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успех педагогов</a:t>
            </a:r>
            <a:r>
              <a:rPr lang="en-US" sz="2500" b="1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ru-RU" sz="14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r>
              <a:rPr lang="en-US" sz="14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Программа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направлена </a:t>
            </a:r>
            <a:r>
              <a:rPr lang="en-US" sz="14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формирование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культуры</a:t>
            </a:r>
            <a:r>
              <a:rPr lang="en-US" sz="14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здоровья среди педагогов, повышение их физической и психоэмоциональной устойчивости, а также на трансляцию ценностей здорового образа жизни ученикам.</a:t>
            </a:r>
            <a:endParaRPr lang="en-US" sz="25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86A64A-2129-BF25-C104-284FCE493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8175" y="-57150"/>
            <a:ext cx="1439349" cy="14361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BD12E5-6AA6-D8F9-DE16-3608F90F3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104" y="1860667"/>
            <a:ext cx="5547706" cy="31050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191950" y="4640475"/>
            <a:ext cx="449700" cy="57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100" dirty="0"/>
          </a:p>
        </p:txBody>
      </p:sp>
      <p:sp>
        <p:nvSpPr>
          <p:cNvPr id="6" name="Text 1"/>
          <p:cNvSpPr txBox="1"/>
          <p:nvPr/>
        </p:nvSpPr>
        <p:spPr>
          <a:xfrm>
            <a:off x="1514726" y="1397000"/>
            <a:ext cx="7223323" cy="2451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Здоровье </a:t>
            </a:r>
            <a:r>
              <a:rPr lang="en-US" sz="2500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педагогов</a:t>
            </a: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– это вопрос качества образования!</a:t>
            </a:r>
            <a:r>
              <a:rPr lang="en-US" sz="2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Многочисленные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нагрузки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повседневной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работы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часто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ведут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к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стрессам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хроническим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заболеваниям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снижает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работоспособность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учителей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Это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свою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очередь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может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негативно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отразиться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качестве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обучения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общем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состоянии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учеников</a:t>
            </a: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педагогов — не просто их личная проблема, а вопрос качества образования. Учителя также являются примерами для учеников, влияя на их отношение к собственному здоровью и успеваемости в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школе</a:t>
            </a:r>
            <a:endParaRPr lang="en-US" sz="25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AF2BF3-5E3B-C589-38AE-6DA4472F5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8713" y="68009"/>
            <a:ext cx="1444877" cy="14387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0A7954-B140-3930-13D9-3480076D6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451" y="2417103"/>
            <a:ext cx="2700762" cy="20301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100174-E518-C78B-FDBA-2E514975F2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1726" y="1601381"/>
            <a:ext cx="2938527" cy="20423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2B4F44-AC7D-4739-1623-67085CBB79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7027" y="2123514"/>
            <a:ext cx="2944623" cy="2213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1710" y="4716675"/>
            <a:ext cx="449700" cy="57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100" dirty="0"/>
          </a:p>
        </p:txBody>
      </p:sp>
      <p:sp>
        <p:nvSpPr>
          <p:cNvPr id="6" name="Text 1"/>
          <p:cNvSpPr txBox="1"/>
          <p:nvPr/>
        </p:nvSpPr>
        <p:spPr>
          <a:xfrm>
            <a:off x="878147" y="1927180"/>
            <a:ext cx="3778800" cy="107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Программа разработана в соответствии с федеральными проектами «Укрепление общественного здоровья» и «Формирование системы мотивации к ЗОЖ». Эти проекты подчеркивают важность создания условий для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здоровой</a:t>
            </a: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жизни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878147" y="3292910"/>
            <a:ext cx="3778800" cy="107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ru-RU" sz="12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endParaRPr lang="ru-RU" sz="12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buNone/>
            </a:pP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Основы</a:t>
            </a: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программы</a:t>
            </a: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основаны</a:t>
            </a:r>
            <a:r>
              <a:rPr lang="ru-RU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</a:t>
            </a: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ru-RU" sz="1200" dirty="0">
              <a:solidFill>
                <a:srgbClr val="24242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171450" indent="-171450" algn="l">
              <a:buFontTx/>
              <a:buChar char="-"/>
            </a:pPr>
            <a:r>
              <a:rPr lang="ru-RU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Федеральный закон от 29.12.2012 № 273-ФЗ "Об образовании в Российской Федерации»; </a:t>
            </a:r>
          </a:p>
          <a:p>
            <a:pPr algn="l"/>
            <a:r>
              <a:rPr lang="ru-RU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 Федеральный закон от 21.11.2011 № 323-ФЗ "Об основах охраны здоровья граждан в Российской Федерации"</a:t>
            </a:r>
          </a:p>
        </p:txBody>
      </p:sp>
      <p:sp>
        <p:nvSpPr>
          <p:cNvPr id="8" name="Text 3"/>
          <p:cNvSpPr txBox="1"/>
          <p:nvPr/>
        </p:nvSpPr>
        <p:spPr>
          <a:xfrm>
            <a:off x="1227200" y="482600"/>
            <a:ext cx="3643250" cy="918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2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Обоснование программы и правовая база</a:t>
            </a:r>
            <a:endParaRPr lang="en-US" sz="2200" dirty="0">
              <a:solidFill>
                <a:srgbClr val="FF0000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3B8A8FC-9DE2-37F0-969D-4C83BB2A9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0" y="69850"/>
            <a:ext cx="3568700" cy="49784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75C05D-FC2A-3A12-5051-5DD5953A5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8838" y="-150375"/>
            <a:ext cx="1444877" cy="14387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050" y="1559038"/>
            <a:ext cx="4311000" cy="2652923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10310" y="4716675"/>
            <a:ext cx="449700" cy="74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100" dirty="0"/>
          </a:p>
        </p:txBody>
      </p:sp>
      <p:sp>
        <p:nvSpPr>
          <p:cNvPr id="5" name="Text 1"/>
          <p:cNvSpPr txBox="1"/>
          <p:nvPr/>
        </p:nvSpPr>
        <p:spPr>
          <a:xfrm>
            <a:off x="407075" y="2167450"/>
            <a:ext cx="3658200" cy="1436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Диаграмма иллюстрирует ключевые направления, объединяющие здоровье и профессиональную активность педагогов.
Психологическая поддержка и продвижение физической активности - ведущие факторы для оптимизации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здоровья</a:t>
            </a:r>
            <a:r>
              <a:rPr lang="en-US" sz="1200" dirty="0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24242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учителей</a:t>
            </a:r>
            <a:endParaRPr lang="en-US" sz="1200" dirty="0"/>
          </a:p>
        </p:txBody>
      </p:sp>
      <p:sp>
        <p:nvSpPr>
          <p:cNvPr id="6" name="Text 2"/>
          <p:cNvSpPr txBox="1"/>
          <p:nvPr/>
        </p:nvSpPr>
        <p:spPr>
          <a:xfrm>
            <a:off x="1492250" y="350600"/>
            <a:ext cx="7151050" cy="10424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Анализ программы 'Здоровый педагог - успешный ученик'</a:t>
            </a:r>
            <a:endParaRPr lang="en-US" sz="2500" dirty="0">
              <a:solidFill>
                <a:srgbClr val="FF0000"/>
              </a:solidFill>
            </a:endParaRPr>
          </a:p>
        </p:txBody>
      </p:sp>
      <p:sp>
        <p:nvSpPr>
          <p:cNvPr id="7" name="Text 3"/>
          <p:cNvSpPr txBox="1"/>
          <p:nvPr/>
        </p:nvSpPr>
        <p:spPr>
          <a:xfrm>
            <a:off x="4272050" y="4377975"/>
            <a:ext cx="4510500" cy="338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800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Министерства здравоохранения, октябрь 2023</a:t>
            </a:r>
            <a:endParaRPr lang="en-US" sz="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1C3DA3-FFD6-AA1C-EDA2-4AB60C8A32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73" y="200166"/>
            <a:ext cx="1444877" cy="14387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50"/>
            <a:ext cx="9144000" cy="5029200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C6137E60-4691-BE74-9599-59F1CAF847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4509488"/>
              </p:ext>
            </p:extLst>
          </p:nvPr>
        </p:nvGraphicFramePr>
        <p:xfrm>
          <a:off x="787400" y="1587500"/>
          <a:ext cx="8191500" cy="327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C89795-4E09-5CE5-D8CF-A152C60DD707}"/>
              </a:ext>
            </a:extLst>
          </p:cNvPr>
          <p:cNvSpPr txBox="1"/>
          <p:nvPr/>
        </p:nvSpPr>
        <p:spPr>
          <a:xfrm>
            <a:off x="1955800" y="553135"/>
            <a:ext cx="68262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500" dirty="0">
                <a:solidFill>
                  <a:srgbClr val="FF0000"/>
                </a:solidFill>
              </a:rPr>
              <a:t>Основные направления программы </a:t>
            </a:r>
          </a:p>
          <a:p>
            <a:r>
              <a:rPr lang="ru-RU" sz="2500" dirty="0">
                <a:solidFill>
                  <a:srgbClr val="FF0000"/>
                </a:solidFill>
              </a:rPr>
              <a:t>«Здоровый педагог - успешный ученик!»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C7D692-7281-8EB9-0F55-E24EA8AD5D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23872"/>
            <a:ext cx="1444877" cy="14387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5246522" y="915600"/>
            <a:ext cx="3706200" cy="3312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Информационно-просветительская работа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Лекции и семинары</a:t>
            </a:r>
            <a:r>
              <a:rPr lang="en-US" sz="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Регулярно проводятся тренинги и семинары по темам здоровья, управления стрессом и правильного питания. Эти мероприятия помогают педагогам быть в курсе новейших подходов к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здоровью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Медиа и активное участие</a:t>
            </a:r>
            <a:r>
              <a:rPr lang="en-US" sz="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Доступ через интернет и социальные сети позволяет распространять информацию о ЗОЖ. Проводятся выставки и конкурсы, которые стимулируют интерес к ведению здорового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образа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жизни</a:t>
            </a:r>
            <a:endParaRPr lang="en-US" sz="2500" dirty="0"/>
          </a:p>
        </p:txBody>
      </p:sp>
      <p:sp>
        <p:nvSpPr>
          <p:cNvPr id="6" name="Text 1"/>
          <p:cNvSpPr txBox="1"/>
          <p:nvPr/>
        </p:nvSpPr>
        <p:spPr>
          <a:xfrm>
            <a:off x="8608254" y="4716675"/>
            <a:ext cx="449700" cy="32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1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54083B-9224-233E-0C2F-F7E543603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3789" y="-65341"/>
            <a:ext cx="1444877" cy="14387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CB253CE-F79E-9DC5-AF5A-29A27BFB7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72" y="1881496"/>
            <a:ext cx="1928812" cy="257174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CD6908D-367E-F624-AFED-AA7F5DDAE1C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37319" b="25046"/>
          <a:stretch/>
        </p:blipFill>
        <p:spPr>
          <a:xfrm>
            <a:off x="1239020" y="508056"/>
            <a:ext cx="3816224" cy="124454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63DB486-4910-A11F-4C08-6B3128C27E8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30637"/>
          <a:stretch/>
        </p:blipFill>
        <p:spPr>
          <a:xfrm>
            <a:off x="2286762" y="1873850"/>
            <a:ext cx="2336435" cy="31483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191950" y="4640475"/>
            <a:ext cx="449700" cy="57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100" dirty="0"/>
          </a:p>
        </p:txBody>
      </p:sp>
      <p:sp>
        <p:nvSpPr>
          <p:cNvPr id="6" name="Text 1"/>
          <p:cNvSpPr txBox="1"/>
          <p:nvPr/>
        </p:nvSpPr>
        <p:spPr>
          <a:xfrm>
            <a:off x="4572000" y="1251000"/>
            <a:ext cx="4096200" cy="264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Спортивные и культурные мероприятия</a:t>
            </a:r>
            <a:r>
              <a:rPr lang="en-US" sz="2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Организация спортивных игр, эстафет и «Дней здоровья» — это возможность активно использовать инфраструктуру для укрепления здоровья педагогов. Такая активность поддерживает командный дух и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физическое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состояние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Культурные события, такие как посещение театров или проведение творческих вечеров, улучшат отношения между коллегами. Эти инициативы стимулируют позитивное взаимодействие и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личностное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развитие</a:t>
            </a:r>
            <a:endParaRPr lang="en-US" sz="25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8BB53FF-4B9A-B89B-3994-C734FEAAF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330" y="2355850"/>
            <a:ext cx="2077670" cy="2787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D3333B-5D53-C477-F6F9-3C7B4E5338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256" t="11452" r="256" b="17594"/>
          <a:stretch/>
        </p:blipFill>
        <p:spPr>
          <a:xfrm>
            <a:off x="1086978" y="832375"/>
            <a:ext cx="3261643" cy="17096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136197D-9329-1062-9192-FBEB76A317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198" y="2634612"/>
            <a:ext cx="1812225" cy="24163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ADB0BD3-BF8E-442E-B952-68B93102B2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4783" y="-74174"/>
            <a:ext cx="1332084" cy="13264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1974849" y="358775"/>
            <a:ext cx="6689925" cy="572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500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Организационно</a:t>
            </a:r>
            <a:r>
              <a:rPr lang="ru-RU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 и </a:t>
            </a:r>
            <a:r>
              <a:rPr lang="en-US" sz="2500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ресурсное</a:t>
            </a:r>
            <a:r>
              <a:rPr lang="en-US" sz="2500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обеспечение</a:t>
            </a:r>
            <a:endParaRPr lang="en-US" sz="2500" dirty="0">
              <a:solidFill>
                <a:srgbClr val="FF0000"/>
              </a:solidFill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647700" y="1697962"/>
            <a:ext cx="4398280" cy="1088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материально-техническая база школы;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приобретение современного спортивного оборудования за внебюджетные и спонсорские средства;</a:t>
            </a:r>
          </a:p>
          <a:p>
            <a:pPr marL="0" indent="0" algn="l">
              <a:buNone/>
            </a:pP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 приобретение призов и подарков победителям спортивных и туристических соревнований за счет профсоюзных отчислений</a:t>
            </a:r>
          </a:p>
        </p:txBody>
      </p:sp>
      <p:sp>
        <p:nvSpPr>
          <p:cNvPr id="7" name="Text 2"/>
          <p:cNvSpPr txBox="1"/>
          <p:nvPr/>
        </p:nvSpPr>
        <p:spPr>
          <a:xfrm>
            <a:off x="81710" y="4716675"/>
            <a:ext cx="449700" cy="57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4343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100" dirty="0"/>
          </a:p>
        </p:txBody>
      </p:sp>
      <p:sp>
        <p:nvSpPr>
          <p:cNvPr id="8" name="Text 3"/>
          <p:cNvSpPr txBox="1"/>
          <p:nvPr/>
        </p:nvSpPr>
        <p:spPr>
          <a:xfrm>
            <a:off x="1107048" y="1132294"/>
            <a:ext cx="3825000" cy="361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Материальная база и техническая поддержка</a:t>
            </a:r>
            <a:endParaRPr lang="en-US" sz="1600" dirty="0"/>
          </a:p>
        </p:txBody>
      </p:sp>
      <p:sp>
        <p:nvSpPr>
          <p:cNvPr id="9" name="Text 4"/>
          <p:cNvSpPr txBox="1"/>
          <p:nvPr/>
        </p:nvSpPr>
        <p:spPr>
          <a:xfrm>
            <a:off x="647700" y="3464893"/>
            <a:ext cx="4398280" cy="1088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Реализация программы осуществляется на основе сотрудничества администрации МАОУ СОШ № 92, профсоюзной организации, медицинского работника, психолога, учителей физической культуры и других заинтересованных лиц.</a:t>
            </a:r>
          </a:p>
          <a:p>
            <a:pPr marL="0" indent="0" algn="l">
              <a:buNone/>
            </a:pPr>
            <a:r>
              <a:rPr lang="en-US" sz="13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Успех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возможен </a:t>
            </a:r>
            <a:r>
              <a:rPr lang="en-US" sz="13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благодаря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совместным усилиям и </a:t>
            </a:r>
            <a:r>
              <a:rPr lang="en-US" sz="13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поддержке</a:t>
            </a: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lang="en-US" sz="1300" dirty="0"/>
          </a:p>
        </p:txBody>
      </p:sp>
      <p:sp>
        <p:nvSpPr>
          <p:cNvPr id="10" name="Text 5"/>
          <p:cNvSpPr txBox="1"/>
          <p:nvPr/>
        </p:nvSpPr>
        <p:spPr>
          <a:xfrm>
            <a:off x="1220975" y="3147162"/>
            <a:ext cx="3825000" cy="361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Механизм реализации программы: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684D11-6ECE-C64B-9C84-61A8F4603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9744" y="-73131"/>
            <a:ext cx="1329043" cy="13229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EF624ED-00A1-5512-0C2C-E3D489042F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740194"/>
            <a:ext cx="3884844" cy="217524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49B1B75-FE55-FCF4-B49B-0E7ADBC245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6320" y="2988572"/>
            <a:ext cx="3884844" cy="196507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574</Words>
  <Application>Microsoft Office PowerPoint</Application>
  <PresentationFormat>Экран (16:9)</PresentationFormat>
  <Paragraphs>75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Лаптева Татьяна Викторовна</cp:lastModifiedBy>
  <cp:revision>2</cp:revision>
  <dcterms:created xsi:type="dcterms:W3CDTF">2025-03-13T10:42:03Z</dcterms:created>
  <dcterms:modified xsi:type="dcterms:W3CDTF">2025-03-13T12:14:51Z</dcterms:modified>
</cp:coreProperties>
</file>