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724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922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02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6779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53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962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060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262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78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12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97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065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99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17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8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272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036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6C6D936-F510-4F0D-BCE9-E4AB30ECED8A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0B4138-46EF-4AF2-90E1-724681488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4121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2831690" y="125396"/>
            <a:ext cx="8878530" cy="1644409"/>
          </a:xfrm>
        </p:spPr>
        <p:txBody>
          <a:bodyPr rtlCol="0">
            <a:normAutofit/>
          </a:bodyPr>
          <a:lstStyle/>
          <a:p>
            <a:pPr algn="ctr"/>
            <a:r>
              <a:rPr lang="ru-RU" b="1" dirty="0"/>
              <a:t>Всероссийский конкурс «ЗДОРОВЫЕ РЕШЕНИЯ»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24932" y="2102143"/>
            <a:ext cx="7531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 smtClean="0">
                <a:latin typeface="+mj-lt"/>
                <a:ea typeface="Times New Roman" panose="02020603050405020304" pitchFamily="18" charset="0"/>
              </a:rPr>
              <a:t>Номинация: Программа </a:t>
            </a:r>
            <a:r>
              <a:rPr lang="ru-RU" sz="2000" dirty="0">
                <a:latin typeface="+mj-lt"/>
                <a:ea typeface="Times New Roman" panose="02020603050405020304" pitchFamily="18" charset="0"/>
              </a:rPr>
              <a:t>территориальной организации</a:t>
            </a:r>
            <a:endParaRPr lang="ru-RU" sz="20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378" y="3252775"/>
            <a:ext cx="6215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Проект </a:t>
            </a:r>
          </a:p>
          <a:p>
            <a:pPr algn="ctr"/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«Вместе </a:t>
            </a:r>
            <a:r>
              <a:rPr lang="ru-RU" sz="4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 здоровью»</a:t>
            </a:r>
            <a:endParaRPr lang="ru-RU" sz="4000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792" y="95863"/>
            <a:ext cx="2545213" cy="33478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63792" y="4760291"/>
            <a:ext cx="53880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Сочинская городская организация Профессионального союза работников народного образования и науки Российской Федерации в структуре Краснодарской краевой организации Общероссийского Профсоюза образования</a:t>
            </a:r>
            <a:endParaRPr lang="ru-RU" sz="1600" dirty="0">
              <a:effectLst/>
              <a:latin typeface="Segoe UI Semilight" panose="020B0402040204020203" pitchFamily="34" charset="0"/>
              <a:ea typeface="Times New Roman" panose="02020603050405020304" pitchFamily="18" charset="0"/>
              <a:cs typeface="Segoe UI Semilight" panose="020B04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6270" y="2834591"/>
            <a:ext cx="5353665" cy="36695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1877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03458" y="388161"/>
            <a:ext cx="41885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dirty="0">
                <a:latin typeface="+mj-lt"/>
                <a:ea typeface="Times New Roman" panose="02020603050405020304" pitchFamily="18" charset="0"/>
              </a:rPr>
              <a:t>Сроки </a:t>
            </a:r>
            <a:r>
              <a:rPr lang="ru-RU" b="1" dirty="0" smtClean="0">
                <a:latin typeface="+mj-lt"/>
                <a:ea typeface="Times New Roman" panose="02020603050405020304" pitchFamily="18" charset="0"/>
              </a:rPr>
              <a:t>реализации</a:t>
            </a:r>
            <a:r>
              <a:rPr lang="ru-RU" sz="1600" b="1" dirty="0" smtClean="0">
                <a:latin typeface="+mj-lt"/>
                <a:ea typeface="Times New Roman" panose="02020603050405020304" pitchFamily="18" charset="0"/>
              </a:rPr>
              <a:t>: </a:t>
            </a:r>
          </a:p>
          <a:p>
            <a:pPr indent="450215" algn="just">
              <a:spcAft>
                <a:spcPts val="0"/>
              </a:spcAft>
            </a:pPr>
            <a:r>
              <a:rPr lang="ru-RU" b="1" dirty="0" smtClean="0">
                <a:latin typeface="+mj-lt"/>
                <a:ea typeface="Times New Roman" panose="02020603050405020304" pitchFamily="18" charset="0"/>
              </a:rPr>
              <a:t>2023 </a:t>
            </a:r>
            <a:r>
              <a:rPr lang="ru-RU" b="1" dirty="0">
                <a:latin typeface="+mj-lt"/>
                <a:ea typeface="Times New Roman" panose="02020603050405020304" pitchFamily="18" charset="0"/>
              </a:rPr>
              <a:t>г. – по настоящее время. </a:t>
            </a:r>
            <a:endParaRPr lang="ru-RU" b="1" dirty="0" smtClean="0">
              <a:latin typeface="+mj-lt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b="1" dirty="0" smtClean="0">
                <a:latin typeface="+mj-lt"/>
                <a:ea typeface="Times New Roman" panose="02020603050405020304" pitchFamily="18" charset="0"/>
              </a:rPr>
              <a:t>Проект </a:t>
            </a:r>
            <a:r>
              <a:rPr lang="ru-RU" b="1" dirty="0">
                <a:latin typeface="+mj-lt"/>
                <a:ea typeface="Times New Roman" panose="02020603050405020304" pitchFamily="18" charset="0"/>
              </a:rPr>
              <a:t>бессрочный.</a:t>
            </a:r>
            <a:endParaRPr lang="ru-RU" sz="1600" b="1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482" y="3656871"/>
            <a:ext cx="4549522" cy="294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Проект </a:t>
            </a:r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«Вместе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к здоровью» включает </a:t>
            </a:r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модуля:</a:t>
            </a:r>
            <a:endParaRPr lang="ru-RU" b="1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 smtClean="0"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«Просветительско-образовательный</a:t>
            </a:r>
            <a:r>
              <a:rPr lang="ru-RU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FontTx/>
              <a:buAutoNum type="arabicPeriod"/>
            </a:pPr>
            <a:r>
              <a:rPr lang="ru-RU" b="1" dirty="0"/>
              <a:t>Модуль «Физическая активность и спорт»</a:t>
            </a:r>
          </a:p>
          <a:p>
            <a:pPr marL="342900" indent="-342900">
              <a:buFontTx/>
              <a:buAutoNum type="arabicPeriod"/>
            </a:pPr>
            <a:r>
              <a:rPr lang="ru-RU" b="1" dirty="0"/>
              <a:t>Модуль «</a:t>
            </a:r>
            <a:r>
              <a:rPr lang="ru-RU" b="1" dirty="0" smtClean="0"/>
              <a:t>Оздоровление»</a:t>
            </a:r>
          </a:p>
          <a:p>
            <a:pPr marL="342900" indent="-342900">
              <a:buFontTx/>
              <a:buAutoNum type="arabicPeriod"/>
            </a:pPr>
            <a:r>
              <a:rPr lang="ru-RU" b="1" dirty="0"/>
              <a:t>Модуль «Психологическое здоровье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2" y="595721"/>
            <a:ext cx="3931981" cy="29489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08" y="202243"/>
            <a:ext cx="4252681" cy="303860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7004" y="3383908"/>
            <a:ext cx="4110497" cy="30998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3930" y="1497409"/>
            <a:ext cx="2890818" cy="473826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1636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64896" y="152400"/>
            <a:ext cx="9394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«Просветительско-образовательный</a:t>
            </a:r>
            <a:r>
              <a:rPr lang="ru-RU" sz="28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249" y="675620"/>
            <a:ext cx="431162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ea typeface="TimesNewRomanPSMT"/>
                <a:cs typeface="Times New Roman" panose="02020603050405020304" pitchFamily="18" charset="0"/>
              </a:rPr>
              <a:t>проведение просветительской и образовательной работы с членами Профсоюза о важности здорового образа жизни и физической активности, формирование мотивации здоровья. 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Людмила\Desktop\ЗДОРОВЫЕ РЕШЕНИЯ\BMwVoPiPdwc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576" y="3568613"/>
            <a:ext cx="5447696" cy="31172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C:\Users\Людмила\Desktop\ЗДОРОВЫЕ РЕШЕНИЯ\nuQZt6wOR8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292" y="946556"/>
            <a:ext cx="4051563" cy="233044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5492" y="3547938"/>
            <a:ext cx="4599708" cy="31379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7460" y="1107849"/>
            <a:ext cx="3496538" cy="200786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056233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733" y="79851"/>
            <a:ext cx="9394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Модуль «</a:t>
            </a:r>
            <a:r>
              <a:rPr lang="ru-RU" sz="2800" b="1" dirty="0"/>
              <a:t>Физическая</a:t>
            </a:r>
            <a:r>
              <a:rPr lang="ru-RU" sz="2800" b="1" dirty="0">
                <a:latin typeface="+mj-lt"/>
              </a:rPr>
              <a:t> активность и спорт</a:t>
            </a:r>
            <a:r>
              <a:rPr lang="ru-RU" sz="2800" b="1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035636" y="638572"/>
            <a:ext cx="406924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dirty="0"/>
              <a:t>приобщение членов Профсоюза к физкультурно-спортивным мероприятиям и пропаганде здорового образа жизни.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0" y="3788788"/>
            <a:ext cx="6503045" cy="29263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1" y="532400"/>
            <a:ext cx="2357844" cy="314379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270" y="715668"/>
            <a:ext cx="5062980" cy="28479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886" y="4574369"/>
            <a:ext cx="2475410" cy="185655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9825" y="4325348"/>
            <a:ext cx="2582111" cy="23545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 descr="C:\Users\Людмила\Desktop\ЗДОРОВЫЕ РЕШЕНИЯ\-zQqc2Cznvw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29992" y="2323649"/>
            <a:ext cx="3830431" cy="19135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84303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3442" y="124691"/>
            <a:ext cx="9394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«Оздоровление»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0221" y="1243634"/>
            <a:ext cx="3705197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dirty="0"/>
              <a:t>создание доступных, льготных условий членам Профсоюза на оздоровление и лечение, медицинскую помощь, диагностические исследования.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418" y="868389"/>
            <a:ext cx="3893127" cy="29198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296" y="4008713"/>
            <a:ext cx="5510776" cy="26376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7056" y="4008713"/>
            <a:ext cx="5126182" cy="26376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523" y="868389"/>
            <a:ext cx="3893128" cy="29198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512707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78750" y="152400"/>
            <a:ext cx="9394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«Психологическое здоровье»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13099" y="821380"/>
            <a:ext cx="754798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dirty="0"/>
              <a:t>профилактика эмоционального и профессионального выгорания, укрепление стрессоустойчивости, создание условий для психологического </a:t>
            </a:r>
            <a:r>
              <a:rPr lang="ru-RU" dirty="0" smtClean="0"/>
              <a:t>благополучия.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2568" y="2015119"/>
            <a:ext cx="3398519" cy="41328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6" y="821380"/>
            <a:ext cx="4027727" cy="30195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5425" y="3986687"/>
            <a:ext cx="4311471" cy="275056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76" y="3986687"/>
            <a:ext cx="3667416" cy="275056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099" y="2015119"/>
            <a:ext cx="3745829" cy="180559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926522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43651" y="33731"/>
            <a:ext cx="39346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Категория </a:t>
            </a:r>
            <a:r>
              <a:rPr lang="ru-RU" b="1" dirty="0"/>
              <a:t>участников </a:t>
            </a:r>
            <a:r>
              <a:rPr lang="ru-RU" b="1" dirty="0" smtClean="0"/>
              <a:t>проекта:</a:t>
            </a:r>
            <a:r>
              <a:rPr lang="ru-RU" dirty="0" smtClean="0"/>
              <a:t> </a:t>
            </a:r>
            <a:r>
              <a:rPr lang="ru-RU" dirty="0"/>
              <a:t>члены Профсоюза, работники отрасли образования и члены их семей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Рисунок 9" descr="C:\Users\Людмила\Desktop\ЗДОРОВЫЕ РЕШЕНИЯ\h4SnMrQQFng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29647" y="284871"/>
            <a:ext cx="3552103" cy="313440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98" y="3720286"/>
            <a:ext cx="3934689" cy="295101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158" y="4025767"/>
            <a:ext cx="5518902" cy="26455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Прямоугольник 13"/>
          <p:cNvSpPr/>
          <p:nvPr/>
        </p:nvSpPr>
        <p:spPr>
          <a:xfrm>
            <a:off x="298148" y="56194"/>
            <a:ext cx="3969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География Проекта:</a:t>
            </a:r>
            <a:endParaRPr lang="ru-RU" dirty="0" smtClean="0"/>
          </a:p>
          <a:p>
            <a:r>
              <a:rPr lang="ru-RU" dirty="0" smtClean="0"/>
              <a:t>проект реализуется в городе Сочи Краснодарского края  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385" y="1248809"/>
            <a:ext cx="4119593" cy="25076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Прямоугольник 15"/>
          <p:cNvSpPr/>
          <p:nvPr/>
        </p:nvSpPr>
        <p:spPr>
          <a:xfrm>
            <a:off x="8143650" y="1234060"/>
            <a:ext cx="39346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/>
              <a:t>Количество участников</a:t>
            </a:r>
            <a:r>
              <a:rPr lang="ru-RU" sz="1700" i="1" dirty="0" smtClean="0"/>
              <a:t> </a:t>
            </a:r>
            <a:r>
              <a:rPr lang="ru-RU" sz="1700" dirty="0" smtClean="0"/>
              <a:t>проекта:</a:t>
            </a:r>
          </a:p>
          <a:p>
            <a:r>
              <a:rPr lang="ru-RU" sz="1700" dirty="0"/>
              <a:t>2023 г. – 4527 членов Профсоюза (61 % от общего количества членов Сочинской городской организации Общероссийского Профсоюза образования);</a:t>
            </a:r>
          </a:p>
          <a:p>
            <a:r>
              <a:rPr lang="ru-RU" sz="1700" dirty="0"/>
              <a:t>2024 г. – 4895 членов Профсоюза (66 % от общего количества).</a:t>
            </a:r>
          </a:p>
        </p:txBody>
      </p:sp>
    </p:spTree>
    <p:extLst>
      <p:ext uri="{BB962C8B-B14F-4D97-AF65-F5344CB8AC3E}">
        <p14:creationId xmlns:p14="http://schemas.microsoft.com/office/powerpoint/2010/main" val="112529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0238" y="51679"/>
            <a:ext cx="5748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Основные </a:t>
            </a:r>
            <a:r>
              <a:rPr lang="ru-RU" sz="2400" b="1" dirty="0" smtClean="0"/>
              <a:t>результаты Проекта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003" y="513344"/>
            <a:ext cx="397867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Члены Профсоюза:</a:t>
            </a:r>
          </a:p>
          <a:p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стали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вести здоровый образ жизни - 29% (увеличение на 25%);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изменили отношение к состоянию своего здоровья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- 34% (увеличение на 27%);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укрепили здоровье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- 47% (увеличение на 36%);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почувствовали улучшение самочувствия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- 38% (увеличение на 31%);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отметили снижение заболеваемости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- 39% (увеличение на 24%);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смогли выявить заболевания на ранней стадии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- 8% (увеличение на 6%);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- улучшили качество жизни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- 75% (увеличение на 56%);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приняли участия в мероприятиях физкультурно-спортивного и туристского направления - 78% (увеличение на 49%);</a:t>
            </a:r>
            <a:endParaRPr lang="ru-RU" sz="1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- стали вести более активный образ жизни - 58% (увеличение на 39%).</a:t>
            </a: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78" y="692684"/>
            <a:ext cx="3592168" cy="26941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 descr="C:\Users\Людмила\Desktop\ЗДОРОВЫЕ РЕШЕНИЯ\IdSZ6Bneni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846" y="692684"/>
            <a:ext cx="3985654" cy="26941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7678" y="3975510"/>
            <a:ext cx="2813865" cy="232626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713" y="3566150"/>
            <a:ext cx="4744786" cy="314498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17118601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144</TotalTime>
  <Words>328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Century Gothic</vt:lpstr>
      <vt:lpstr>Segoe UI Semilight</vt:lpstr>
      <vt:lpstr>Times New Roman</vt:lpstr>
      <vt:lpstr>TimesNewRomanPSMT</vt:lpstr>
      <vt:lpstr>Wingdings 3</vt:lpstr>
      <vt:lpstr>Сектор</vt:lpstr>
      <vt:lpstr>Всероссийский конкурс «ЗДОРОВЫЕ РЕШЕНИЯ»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«ЗДОРОВЫЕ РЕШЕНИЯ»</dc:title>
  <dc:creator>HP</dc:creator>
  <cp:lastModifiedBy>HP</cp:lastModifiedBy>
  <cp:revision>14</cp:revision>
  <dcterms:created xsi:type="dcterms:W3CDTF">2025-04-06T17:46:56Z</dcterms:created>
  <dcterms:modified xsi:type="dcterms:W3CDTF">2025-04-19T10:38:36Z</dcterms:modified>
</cp:coreProperties>
</file>