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76" r:id="rId8"/>
    <p:sldId id="266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947244179398987E-2"/>
          <c:y val="3.8733120771179332E-2"/>
          <c:w val="0.73080745373728295"/>
          <c:h val="0.847951582637590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болеющие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invertIfNegative val="0"/>
          <c:cat>
            <c:strRef>
              <c:f>Лист1!$A$2:$A$5</c:f>
              <c:strCache>
                <c:ptCount val="3"/>
                <c:pt idx="0">
                  <c:v>     сент. 2022</c:v>
                </c:pt>
                <c:pt idx="1">
                  <c:v>янв.23</c:v>
                </c:pt>
                <c:pt idx="2">
                  <c:v>май.24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</c:v>
                </c:pt>
                <c:pt idx="1">
                  <c:v>69</c:v>
                </c:pt>
                <c:pt idx="2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05-402F-861E-384A249477B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часто болеющие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     сент. 2022</c:v>
                </c:pt>
                <c:pt idx="1">
                  <c:v>янв.23</c:v>
                </c:pt>
                <c:pt idx="2">
                  <c:v>май.24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48</c:v>
                </c:pt>
                <c:pt idx="1">
                  <c:v>41</c:v>
                </c:pt>
                <c:pt idx="2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05-402F-861E-384A249477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582912"/>
        <c:axId val="142352768"/>
      </c:barChart>
      <c:catAx>
        <c:axId val="142582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352768"/>
        <c:crosses val="autoZero"/>
        <c:auto val="1"/>
        <c:lblAlgn val="ctr"/>
        <c:lblOffset val="100"/>
        <c:noMultiLvlLbl val="0"/>
      </c:catAx>
      <c:valAx>
        <c:axId val="142352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58291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ru-RU"/>
          </a:p>
        </c:txPr>
      </c:legendEntry>
      <c:layout>
        <c:manualLayout>
          <c:xMode val="edge"/>
          <c:yMode val="edge"/>
          <c:x val="0.72367152759821995"/>
          <c:y val="0.43968249150178762"/>
          <c:w val="0.27342762827898176"/>
          <c:h val="0.14722047483925529"/>
        </c:manualLayout>
      </c:layout>
      <c:overlay val="0"/>
      <c:spPr>
        <a:noFill/>
      </c:sp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EA30E7-8B8A-422C-9654-22D405CBEF3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7AA4EC-D7AE-4C17-BE46-53704BE5F10E}">
      <dgm:prSet phldrT="[Текст]"/>
      <dgm:spPr/>
      <dgm:t>
        <a:bodyPr/>
        <a:lstStyle/>
        <a:p>
          <a:r>
            <a:rPr lang="ru-RU" b="1" dirty="0"/>
            <a:t>Занятия</a:t>
          </a:r>
        </a:p>
      </dgm:t>
    </dgm:pt>
    <dgm:pt modelId="{AE433421-96EF-4B8E-B409-C15B955FB5D6}" type="parTrans" cxnId="{D94FEE7F-E801-407D-8EB6-6B9583677E57}">
      <dgm:prSet/>
      <dgm:spPr/>
      <dgm:t>
        <a:bodyPr/>
        <a:lstStyle/>
        <a:p>
          <a:endParaRPr lang="ru-RU"/>
        </a:p>
      </dgm:t>
    </dgm:pt>
    <dgm:pt modelId="{91327151-FFA3-44F2-BFC6-FDB0DF32A684}" type="sibTrans" cxnId="{D94FEE7F-E801-407D-8EB6-6B9583677E57}">
      <dgm:prSet/>
      <dgm:spPr/>
      <dgm:t>
        <a:bodyPr/>
        <a:lstStyle/>
        <a:p>
          <a:endParaRPr lang="ru-RU"/>
        </a:p>
      </dgm:t>
    </dgm:pt>
    <dgm:pt modelId="{A7EFA8DB-E020-460A-BF2E-90A7FACABC23}">
      <dgm:prSet phldrT="[Текст]"/>
      <dgm:spPr/>
      <dgm:t>
        <a:bodyPr/>
        <a:lstStyle/>
        <a:p>
          <a:r>
            <a:rPr lang="ru-RU" dirty="0"/>
            <a:t>На свежем воздухе</a:t>
          </a:r>
        </a:p>
      </dgm:t>
    </dgm:pt>
    <dgm:pt modelId="{9A7F14DA-6A5F-42E0-B36C-56AAC6AAC8FD}" type="parTrans" cxnId="{96370809-F6B1-406A-95D5-28067F14C719}">
      <dgm:prSet/>
      <dgm:spPr/>
      <dgm:t>
        <a:bodyPr/>
        <a:lstStyle/>
        <a:p>
          <a:endParaRPr lang="ru-RU"/>
        </a:p>
      </dgm:t>
    </dgm:pt>
    <dgm:pt modelId="{796E7A19-0969-413D-A6A3-F103B2EAE3F6}" type="sibTrans" cxnId="{96370809-F6B1-406A-95D5-28067F14C719}">
      <dgm:prSet/>
      <dgm:spPr/>
      <dgm:t>
        <a:bodyPr/>
        <a:lstStyle/>
        <a:p>
          <a:endParaRPr lang="ru-RU"/>
        </a:p>
      </dgm:t>
    </dgm:pt>
    <dgm:pt modelId="{32B30AE0-A1C6-4CD2-86E6-7E5F1B5E753D}">
      <dgm:prSet phldrT="[Текст]"/>
      <dgm:spPr/>
      <dgm:t>
        <a:bodyPr/>
        <a:lstStyle/>
        <a:p>
          <a:r>
            <a:rPr lang="ru-RU" dirty="0"/>
            <a:t>Групповые</a:t>
          </a:r>
        </a:p>
      </dgm:t>
    </dgm:pt>
    <dgm:pt modelId="{78146903-F804-4811-9221-77D3846587DE}" type="parTrans" cxnId="{B66408D0-1946-4C15-90A8-823F4A2E12F4}">
      <dgm:prSet/>
      <dgm:spPr/>
      <dgm:t>
        <a:bodyPr/>
        <a:lstStyle/>
        <a:p>
          <a:endParaRPr lang="ru-RU"/>
        </a:p>
      </dgm:t>
    </dgm:pt>
    <dgm:pt modelId="{00CFABD7-D0F2-404F-93CC-1C33106D0144}" type="sibTrans" cxnId="{B66408D0-1946-4C15-90A8-823F4A2E12F4}">
      <dgm:prSet/>
      <dgm:spPr/>
      <dgm:t>
        <a:bodyPr/>
        <a:lstStyle/>
        <a:p>
          <a:endParaRPr lang="ru-RU"/>
        </a:p>
      </dgm:t>
    </dgm:pt>
    <dgm:pt modelId="{608E7008-5D27-4BC5-91D7-F70EA3B8CED8}" type="pres">
      <dgm:prSet presAssocID="{28EA30E7-8B8A-422C-9654-22D405CBEF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33986A0-1609-44AD-A0E7-8F5C00F2CE08}" type="pres">
      <dgm:prSet presAssocID="{0A7AA4EC-D7AE-4C17-BE46-53704BE5F10E}" presName="hierRoot1" presStyleCnt="0">
        <dgm:presLayoutVars>
          <dgm:hierBranch val="init"/>
        </dgm:presLayoutVars>
      </dgm:prSet>
      <dgm:spPr/>
    </dgm:pt>
    <dgm:pt modelId="{3D743F36-8FF8-48DF-BF86-96155A9C365B}" type="pres">
      <dgm:prSet presAssocID="{0A7AA4EC-D7AE-4C17-BE46-53704BE5F10E}" presName="rootComposite1" presStyleCnt="0"/>
      <dgm:spPr/>
    </dgm:pt>
    <dgm:pt modelId="{A88A076F-D401-497E-80B0-915ED8C19C24}" type="pres">
      <dgm:prSet presAssocID="{0A7AA4EC-D7AE-4C17-BE46-53704BE5F10E}" presName="rootText1" presStyleLbl="node0" presStyleIdx="0" presStyleCnt="1">
        <dgm:presLayoutVars>
          <dgm:chPref val="3"/>
        </dgm:presLayoutVars>
      </dgm:prSet>
      <dgm:spPr/>
    </dgm:pt>
    <dgm:pt modelId="{15802B0C-106B-4370-A5D6-424214ED4287}" type="pres">
      <dgm:prSet presAssocID="{0A7AA4EC-D7AE-4C17-BE46-53704BE5F10E}" presName="rootConnector1" presStyleLbl="node1" presStyleIdx="0" presStyleCnt="0"/>
      <dgm:spPr/>
    </dgm:pt>
    <dgm:pt modelId="{07412F95-22C6-4D49-B14B-B3B421140541}" type="pres">
      <dgm:prSet presAssocID="{0A7AA4EC-D7AE-4C17-BE46-53704BE5F10E}" presName="hierChild2" presStyleCnt="0"/>
      <dgm:spPr/>
    </dgm:pt>
    <dgm:pt modelId="{427FA791-8EDF-44B1-BCA6-938B30F53B78}" type="pres">
      <dgm:prSet presAssocID="{9A7F14DA-6A5F-42E0-B36C-56AAC6AAC8FD}" presName="Name37" presStyleLbl="parChTrans1D2" presStyleIdx="0" presStyleCnt="2"/>
      <dgm:spPr/>
    </dgm:pt>
    <dgm:pt modelId="{C478CE70-B96F-4CB6-B4EC-E2304E725EFD}" type="pres">
      <dgm:prSet presAssocID="{A7EFA8DB-E020-460A-BF2E-90A7FACABC23}" presName="hierRoot2" presStyleCnt="0">
        <dgm:presLayoutVars>
          <dgm:hierBranch val="init"/>
        </dgm:presLayoutVars>
      </dgm:prSet>
      <dgm:spPr/>
    </dgm:pt>
    <dgm:pt modelId="{29D208A2-CE81-4E0B-B5AD-3F8AF84281E0}" type="pres">
      <dgm:prSet presAssocID="{A7EFA8DB-E020-460A-BF2E-90A7FACABC23}" presName="rootComposite" presStyleCnt="0"/>
      <dgm:spPr/>
    </dgm:pt>
    <dgm:pt modelId="{495E9759-EAFC-419A-B93C-3F689BCAD5A1}" type="pres">
      <dgm:prSet presAssocID="{A7EFA8DB-E020-460A-BF2E-90A7FACABC23}" presName="rootText" presStyleLbl="node2" presStyleIdx="0" presStyleCnt="2" custScaleX="326297">
        <dgm:presLayoutVars>
          <dgm:chPref val="3"/>
        </dgm:presLayoutVars>
      </dgm:prSet>
      <dgm:spPr/>
    </dgm:pt>
    <dgm:pt modelId="{1EE798D6-D2D5-4C55-8EB6-93A5BA4D951C}" type="pres">
      <dgm:prSet presAssocID="{A7EFA8DB-E020-460A-BF2E-90A7FACABC23}" presName="rootConnector" presStyleLbl="node2" presStyleIdx="0" presStyleCnt="2"/>
      <dgm:spPr/>
    </dgm:pt>
    <dgm:pt modelId="{4801EE34-11E1-4E51-83E3-66BCCB2C929F}" type="pres">
      <dgm:prSet presAssocID="{A7EFA8DB-E020-460A-BF2E-90A7FACABC23}" presName="hierChild4" presStyleCnt="0"/>
      <dgm:spPr/>
    </dgm:pt>
    <dgm:pt modelId="{3B7D9548-50E6-4BE6-B518-026ECD555701}" type="pres">
      <dgm:prSet presAssocID="{A7EFA8DB-E020-460A-BF2E-90A7FACABC23}" presName="hierChild5" presStyleCnt="0"/>
      <dgm:spPr/>
    </dgm:pt>
    <dgm:pt modelId="{214EAAAC-8ED2-431C-B16A-76626C591C4F}" type="pres">
      <dgm:prSet presAssocID="{78146903-F804-4811-9221-77D3846587DE}" presName="Name37" presStyleLbl="parChTrans1D2" presStyleIdx="1" presStyleCnt="2"/>
      <dgm:spPr/>
    </dgm:pt>
    <dgm:pt modelId="{C9570443-6D86-4D40-A955-85C232508617}" type="pres">
      <dgm:prSet presAssocID="{32B30AE0-A1C6-4CD2-86E6-7E5F1B5E753D}" presName="hierRoot2" presStyleCnt="0">
        <dgm:presLayoutVars>
          <dgm:hierBranch val="init"/>
        </dgm:presLayoutVars>
      </dgm:prSet>
      <dgm:spPr/>
    </dgm:pt>
    <dgm:pt modelId="{FA919A68-CF82-4259-988A-20A5E8170D7E}" type="pres">
      <dgm:prSet presAssocID="{32B30AE0-A1C6-4CD2-86E6-7E5F1B5E753D}" presName="rootComposite" presStyleCnt="0"/>
      <dgm:spPr/>
    </dgm:pt>
    <dgm:pt modelId="{50ACDB38-D373-4CA3-A611-80E7A999798F}" type="pres">
      <dgm:prSet presAssocID="{32B30AE0-A1C6-4CD2-86E6-7E5F1B5E753D}" presName="rootText" presStyleLbl="node2" presStyleIdx="1" presStyleCnt="2" custScaleX="332309">
        <dgm:presLayoutVars>
          <dgm:chPref val="3"/>
        </dgm:presLayoutVars>
      </dgm:prSet>
      <dgm:spPr/>
    </dgm:pt>
    <dgm:pt modelId="{F7470A0F-9B75-4C04-B209-DFA749D3525A}" type="pres">
      <dgm:prSet presAssocID="{32B30AE0-A1C6-4CD2-86E6-7E5F1B5E753D}" presName="rootConnector" presStyleLbl="node2" presStyleIdx="1" presStyleCnt="2"/>
      <dgm:spPr/>
    </dgm:pt>
    <dgm:pt modelId="{67AC3754-F7BB-4893-9545-E594AC75696E}" type="pres">
      <dgm:prSet presAssocID="{32B30AE0-A1C6-4CD2-86E6-7E5F1B5E753D}" presName="hierChild4" presStyleCnt="0"/>
      <dgm:spPr/>
    </dgm:pt>
    <dgm:pt modelId="{D319E93D-80F4-4040-932C-DF9ADD01705B}" type="pres">
      <dgm:prSet presAssocID="{32B30AE0-A1C6-4CD2-86E6-7E5F1B5E753D}" presName="hierChild5" presStyleCnt="0"/>
      <dgm:spPr/>
    </dgm:pt>
    <dgm:pt modelId="{2C0FC4F1-E67E-4CC8-AECE-134EE9DF3312}" type="pres">
      <dgm:prSet presAssocID="{0A7AA4EC-D7AE-4C17-BE46-53704BE5F10E}" presName="hierChild3" presStyleCnt="0"/>
      <dgm:spPr/>
    </dgm:pt>
  </dgm:ptLst>
  <dgm:cxnLst>
    <dgm:cxn modelId="{E46BC801-B497-4A56-8A79-437DD72ED0B3}" type="presOf" srcId="{A7EFA8DB-E020-460A-BF2E-90A7FACABC23}" destId="{495E9759-EAFC-419A-B93C-3F689BCAD5A1}" srcOrd="0" destOrd="0" presId="urn:microsoft.com/office/officeart/2005/8/layout/orgChart1"/>
    <dgm:cxn modelId="{96370809-F6B1-406A-95D5-28067F14C719}" srcId="{0A7AA4EC-D7AE-4C17-BE46-53704BE5F10E}" destId="{A7EFA8DB-E020-460A-BF2E-90A7FACABC23}" srcOrd="0" destOrd="0" parTransId="{9A7F14DA-6A5F-42E0-B36C-56AAC6AAC8FD}" sibTransId="{796E7A19-0969-413D-A6A3-F103B2EAE3F6}"/>
    <dgm:cxn modelId="{19408224-BCED-4203-8643-BA4BE76A54D0}" type="presOf" srcId="{0A7AA4EC-D7AE-4C17-BE46-53704BE5F10E}" destId="{A88A076F-D401-497E-80B0-915ED8C19C24}" srcOrd="0" destOrd="0" presId="urn:microsoft.com/office/officeart/2005/8/layout/orgChart1"/>
    <dgm:cxn modelId="{7BA2A037-F5D6-4524-A8D3-239B45E7E324}" type="presOf" srcId="{28EA30E7-8B8A-422C-9654-22D405CBEF3B}" destId="{608E7008-5D27-4BC5-91D7-F70EA3B8CED8}" srcOrd="0" destOrd="0" presId="urn:microsoft.com/office/officeart/2005/8/layout/orgChart1"/>
    <dgm:cxn modelId="{1F52905E-0480-415C-ABAD-661583D4B1C0}" type="presOf" srcId="{32B30AE0-A1C6-4CD2-86E6-7E5F1B5E753D}" destId="{50ACDB38-D373-4CA3-A611-80E7A999798F}" srcOrd="0" destOrd="0" presId="urn:microsoft.com/office/officeart/2005/8/layout/orgChart1"/>
    <dgm:cxn modelId="{C2BF1946-47C0-4BCD-B1EE-50CCA36FBE29}" type="presOf" srcId="{A7EFA8DB-E020-460A-BF2E-90A7FACABC23}" destId="{1EE798D6-D2D5-4C55-8EB6-93A5BA4D951C}" srcOrd="1" destOrd="0" presId="urn:microsoft.com/office/officeart/2005/8/layout/orgChart1"/>
    <dgm:cxn modelId="{D94FEE7F-E801-407D-8EB6-6B9583677E57}" srcId="{28EA30E7-8B8A-422C-9654-22D405CBEF3B}" destId="{0A7AA4EC-D7AE-4C17-BE46-53704BE5F10E}" srcOrd="0" destOrd="0" parTransId="{AE433421-96EF-4B8E-B409-C15B955FB5D6}" sibTransId="{91327151-FFA3-44F2-BFC6-FDB0DF32A684}"/>
    <dgm:cxn modelId="{7652DD83-4CEA-43FF-A98B-8E5BF2F4568B}" type="presOf" srcId="{78146903-F804-4811-9221-77D3846587DE}" destId="{214EAAAC-8ED2-431C-B16A-76626C591C4F}" srcOrd="0" destOrd="0" presId="urn:microsoft.com/office/officeart/2005/8/layout/orgChart1"/>
    <dgm:cxn modelId="{A3325A91-BF65-4A5A-AB76-FB422DD58801}" type="presOf" srcId="{32B30AE0-A1C6-4CD2-86E6-7E5F1B5E753D}" destId="{F7470A0F-9B75-4C04-B209-DFA749D3525A}" srcOrd="1" destOrd="0" presId="urn:microsoft.com/office/officeart/2005/8/layout/orgChart1"/>
    <dgm:cxn modelId="{658280AE-8461-43CF-BDFA-84956BDAA9F2}" type="presOf" srcId="{9A7F14DA-6A5F-42E0-B36C-56AAC6AAC8FD}" destId="{427FA791-8EDF-44B1-BCA6-938B30F53B78}" srcOrd="0" destOrd="0" presId="urn:microsoft.com/office/officeart/2005/8/layout/orgChart1"/>
    <dgm:cxn modelId="{F2F8D9CE-6E94-43E9-A8AF-9D46692A3651}" type="presOf" srcId="{0A7AA4EC-D7AE-4C17-BE46-53704BE5F10E}" destId="{15802B0C-106B-4370-A5D6-424214ED4287}" srcOrd="1" destOrd="0" presId="urn:microsoft.com/office/officeart/2005/8/layout/orgChart1"/>
    <dgm:cxn modelId="{B66408D0-1946-4C15-90A8-823F4A2E12F4}" srcId="{0A7AA4EC-D7AE-4C17-BE46-53704BE5F10E}" destId="{32B30AE0-A1C6-4CD2-86E6-7E5F1B5E753D}" srcOrd="1" destOrd="0" parTransId="{78146903-F804-4811-9221-77D3846587DE}" sibTransId="{00CFABD7-D0F2-404F-93CC-1C33106D0144}"/>
    <dgm:cxn modelId="{F7C4457D-3115-4524-B423-11ED5CE1F159}" type="presParOf" srcId="{608E7008-5D27-4BC5-91D7-F70EA3B8CED8}" destId="{733986A0-1609-44AD-A0E7-8F5C00F2CE08}" srcOrd="0" destOrd="0" presId="urn:microsoft.com/office/officeart/2005/8/layout/orgChart1"/>
    <dgm:cxn modelId="{AF064D1B-5D80-426A-AF12-54ED3F595B80}" type="presParOf" srcId="{733986A0-1609-44AD-A0E7-8F5C00F2CE08}" destId="{3D743F36-8FF8-48DF-BF86-96155A9C365B}" srcOrd="0" destOrd="0" presId="urn:microsoft.com/office/officeart/2005/8/layout/orgChart1"/>
    <dgm:cxn modelId="{3651CF5E-3AA6-477E-849E-718E3DBD09EB}" type="presParOf" srcId="{3D743F36-8FF8-48DF-BF86-96155A9C365B}" destId="{A88A076F-D401-497E-80B0-915ED8C19C24}" srcOrd="0" destOrd="0" presId="urn:microsoft.com/office/officeart/2005/8/layout/orgChart1"/>
    <dgm:cxn modelId="{7EDD1C8D-D9D3-4B84-85DC-9C5C787FC141}" type="presParOf" srcId="{3D743F36-8FF8-48DF-BF86-96155A9C365B}" destId="{15802B0C-106B-4370-A5D6-424214ED4287}" srcOrd="1" destOrd="0" presId="urn:microsoft.com/office/officeart/2005/8/layout/orgChart1"/>
    <dgm:cxn modelId="{87A1EAFF-E0FD-4AD2-A26C-9C9DE36901F8}" type="presParOf" srcId="{733986A0-1609-44AD-A0E7-8F5C00F2CE08}" destId="{07412F95-22C6-4D49-B14B-B3B421140541}" srcOrd="1" destOrd="0" presId="urn:microsoft.com/office/officeart/2005/8/layout/orgChart1"/>
    <dgm:cxn modelId="{8103D97A-CD37-4A08-B883-E585DBCD6933}" type="presParOf" srcId="{07412F95-22C6-4D49-B14B-B3B421140541}" destId="{427FA791-8EDF-44B1-BCA6-938B30F53B78}" srcOrd="0" destOrd="0" presId="urn:microsoft.com/office/officeart/2005/8/layout/orgChart1"/>
    <dgm:cxn modelId="{187BE556-B1F6-4A6F-B6D2-876BCA1EF64A}" type="presParOf" srcId="{07412F95-22C6-4D49-B14B-B3B421140541}" destId="{C478CE70-B96F-4CB6-B4EC-E2304E725EFD}" srcOrd="1" destOrd="0" presId="urn:microsoft.com/office/officeart/2005/8/layout/orgChart1"/>
    <dgm:cxn modelId="{DDA027D7-F35E-46BE-A4C9-FA5210317B35}" type="presParOf" srcId="{C478CE70-B96F-4CB6-B4EC-E2304E725EFD}" destId="{29D208A2-CE81-4E0B-B5AD-3F8AF84281E0}" srcOrd="0" destOrd="0" presId="urn:microsoft.com/office/officeart/2005/8/layout/orgChart1"/>
    <dgm:cxn modelId="{1D034F21-ACB3-410B-B942-9975F7A53C41}" type="presParOf" srcId="{29D208A2-CE81-4E0B-B5AD-3F8AF84281E0}" destId="{495E9759-EAFC-419A-B93C-3F689BCAD5A1}" srcOrd="0" destOrd="0" presId="urn:microsoft.com/office/officeart/2005/8/layout/orgChart1"/>
    <dgm:cxn modelId="{05366CAC-1095-4CCD-B718-EEF975166CFF}" type="presParOf" srcId="{29D208A2-CE81-4E0B-B5AD-3F8AF84281E0}" destId="{1EE798D6-D2D5-4C55-8EB6-93A5BA4D951C}" srcOrd="1" destOrd="0" presId="urn:microsoft.com/office/officeart/2005/8/layout/orgChart1"/>
    <dgm:cxn modelId="{046064F6-31AC-4DA4-965D-14A8A8614C68}" type="presParOf" srcId="{C478CE70-B96F-4CB6-B4EC-E2304E725EFD}" destId="{4801EE34-11E1-4E51-83E3-66BCCB2C929F}" srcOrd="1" destOrd="0" presId="urn:microsoft.com/office/officeart/2005/8/layout/orgChart1"/>
    <dgm:cxn modelId="{2A9CDE14-5B93-4B53-AAE6-F8B48CD9B079}" type="presParOf" srcId="{C478CE70-B96F-4CB6-B4EC-E2304E725EFD}" destId="{3B7D9548-50E6-4BE6-B518-026ECD555701}" srcOrd="2" destOrd="0" presId="urn:microsoft.com/office/officeart/2005/8/layout/orgChart1"/>
    <dgm:cxn modelId="{82B92972-E99D-4B1B-AB7E-09A6DCE2CE5E}" type="presParOf" srcId="{07412F95-22C6-4D49-B14B-B3B421140541}" destId="{214EAAAC-8ED2-431C-B16A-76626C591C4F}" srcOrd="2" destOrd="0" presId="urn:microsoft.com/office/officeart/2005/8/layout/orgChart1"/>
    <dgm:cxn modelId="{C7D87354-2813-4A40-B62B-FA0D99D27823}" type="presParOf" srcId="{07412F95-22C6-4D49-B14B-B3B421140541}" destId="{C9570443-6D86-4D40-A955-85C232508617}" srcOrd="3" destOrd="0" presId="urn:microsoft.com/office/officeart/2005/8/layout/orgChart1"/>
    <dgm:cxn modelId="{355EA658-2306-4D5D-858B-F3389E778874}" type="presParOf" srcId="{C9570443-6D86-4D40-A955-85C232508617}" destId="{FA919A68-CF82-4259-988A-20A5E8170D7E}" srcOrd="0" destOrd="0" presId="urn:microsoft.com/office/officeart/2005/8/layout/orgChart1"/>
    <dgm:cxn modelId="{66458E0A-F7CD-490D-9DCD-3F0320413AE8}" type="presParOf" srcId="{FA919A68-CF82-4259-988A-20A5E8170D7E}" destId="{50ACDB38-D373-4CA3-A611-80E7A999798F}" srcOrd="0" destOrd="0" presId="urn:microsoft.com/office/officeart/2005/8/layout/orgChart1"/>
    <dgm:cxn modelId="{14A127DB-5FC8-4759-96B1-C3D070518DA6}" type="presParOf" srcId="{FA919A68-CF82-4259-988A-20A5E8170D7E}" destId="{F7470A0F-9B75-4C04-B209-DFA749D3525A}" srcOrd="1" destOrd="0" presId="urn:microsoft.com/office/officeart/2005/8/layout/orgChart1"/>
    <dgm:cxn modelId="{707805F5-AD27-4BED-AA37-24877005035D}" type="presParOf" srcId="{C9570443-6D86-4D40-A955-85C232508617}" destId="{67AC3754-F7BB-4893-9545-E594AC75696E}" srcOrd="1" destOrd="0" presId="urn:microsoft.com/office/officeart/2005/8/layout/orgChart1"/>
    <dgm:cxn modelId="{F2A11C8B-4834-426A-936A-4D9AE8211398}" type="presParOf" srcId="{C9570443-6D86-4D40-A955-85C232508617}" destId="{D319E93D-80F4-4040-932C-DF9ADD01705B}" srcOrd="2" destOrd="0" presId="urn:microsoft.com/office/officeart/2005/8/layout/orgChart1"/>
    <dgm:cxn modelId="{83794A3B-2D47-4603-A62A-B572645821BF}" type="presParOf" srcId="{733986A0-1609-44AD-A0E7-8F5C00F2CE08}" destId="{2C0FC4F1-E67E-4CC8-AECE-134EE9DF33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4EAAAC-8ED2-431C-B16A-76626C591C4F}">
      <dsp:nvSpPr>
        <dsp:cNvPr id="0" name=""/>
        <dsp:cNvSpPr/>
      </dsp:nvSpPr>
      <dsp:spPr>
        <a:xfrm>
          <a:off x="3937785" y="663885"/>
          <a:ext cx="2011639" cy="243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637"/>
              </a:lnTo>
              <a:lnTo>
                <a:pt x="2011639" y="121637"/>
              </a:lnTo>
              <a:lnTo>
                <a:pt x="2011639" y="24327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7FA791-8EDF-44B1-BCA6-938B30F53B78}">
      <dsp:nvSpPr>
        <dsp:cNvPr id="0" name=""/>
        <dsp:cNvSpPr/>
      </dsp:nvSpPr>
      <dsp:spPr>
        <a:xfrm>
          <a:off x="1891322" y="663885"/>
          <a:ext cx="2046462" cy="243275"/>
        </a:xfrm>
        <a:custGeom>
          <a:avLst/>
          <a:gdLst/>
          <a:ahLst/>
          <a:cxnLst/>
          <a:rect l="0" t="0" r="0" b="0"/>
          <a:pathLst>
            <a:path>
              <a:moveTo>
                <a:pt x="2046462" y="0"/>
              </a:moveTo>
              <a:lnTo>
                <a:pt x="2046462" y="121637"/>
              </a:lnTo>
              <a:lnTo>
                <a:pt x="0" y="121637"/>
              </a:lnTo>
              <a:lnTo>
                <a:pt x="0" y="24327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8A076F-D401-497E-80B0-915ED8C19C24}">
      <dsp:nvSpPr>
        <dsp:cNvPr id="0" name=""/>
        <dsp:cNvSpPr/>
      </dsp:nvSpPr>
      <dsp:spPr>
        <a:xfrm>
          <a:off x="3358558" y="84658"/>
          <a:ext cx="1158454" cy="5792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Занятия</a:t>
          </a:r>
        </a:p>
      </dsp:txBody>
      <dsp:txXfrm>
        <a:off x="3358558" y="84658"/>
        <a:ext cx="1158454" cy="579227"/>
      </dsp:txXfrm>
    </dsp:sp>
    <dsp:sp modelId="{495E9759-EAFC-419A-B93C-3F689BCAD5A1}">
      <dsp:nvSpPr>
        <dsp:cNvPr id="0" name=""/>
        <dsp:cNvSpPr/>
      </dsp:nvSpPr>
      <dsp:spPr>
        <a:xfrm>
          <a:off x="1320" y="907161"/>
          <a:ext cx="3780003" cy="5792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На свежем воздухе</a:t>
          </a:r>
        </a:p>
      </dsp:txBody>
      <dsp:txXfrm>
        <a:off x="1320" y="907161"/>
        <a:ext cx="3780003" cy="579227"/>
      </dsp:txXfrm>
    </dsp:sp>
    <dsp:sp modelId="{50ACDB38-D373-4CA3-A611-80E7A999798F}">
      <dsp:nvSpPr>
        <dsp:cNvPr id="0" name=""/>
        <dsp:cNvSpPr/>
      </dsp:nvSpPr>
      <dsp:spPr>
        <a:xfrm>
          <a:off x="4024600" y="907161"/>
          <a:ext cx="3849650" cy="5792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Групповые</a:t>
          </a:r>
        </a:p>
      </dsp:txBody>
      <dsp:txXfrm>
        <a:off x="4024600" y="907161"/>
        <a:ext cx="3849650" cy="579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83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2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4247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08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4517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143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50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98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14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47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48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987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5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145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19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637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48CD5-82E7-44F7-84DF-DB5F8EFBEE87}" type="datetimeFigureOut">
              <a:rPr lang="ru-RU" smtClean="0"/>
              <a:pPr/>
              <a:t>09.03.2025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1CB10E3-483E-4103-8CF7-AB06339E5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17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5" Type="http://schemas.openxmlformats.org/officeDocument/2006/relationships/image" Target="../media/image6.jpeg"/><Relationship Id="rId10" Type="http://schemas.microsoft.com/office/2007/relationships/diagramDrawing" Target="../diagrams/drawing1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A23030-E737-4C2C-AF4E-318AA7C21C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389" y="1241982"/>
            <a:ext cx="12292553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Программа физкультурно-оздоровительной направленности</a:t>
            </a:r>
            <a:br>
              <a:rPr lang="ru-RU" sz="3600" dirty="0"/>
            </a:br>
            <a:r>
              <a:rPr lang="ru-RU" sz="3600" dirty="0"/>
              <a:t>для сотрудников образовательной организации</a:t>
            </a:r>
            <a:br>
              <a:rPr lang="ru-RU" dirty="0"/>
            </a:br>
            <a:r>
              <a:rPr lang="ru-RU" dirty="0"/>
              <a:t> </a:t>
            </a:r>
            <a:r>
              <a:rPr lang="ru-RU" b="1" dirty="0"/>
              <a:t>«Йога для всех»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6189FF-21AF-4DA8-9401-B1CCBEC77C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80924" y="4720819"/>
            <a:ext cx="4701602" cy="1126283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/>
              <a:t>МАДОУ </a:t>
            </a:r>
            <a:r>
              <a:rPr lang="ru-RU" sz="2400" b="1" dirty="0" err="1"/>
              <a:t>г.Нижневартовска</a:t>
            </a:r>
            <a:r>
              <a:rPr lang="ru-RU" sz="2400" b="1" dirty="0"/>
              <a:t> ДС №29 «Ёлочка»</a:t>
            </a:r>
          </a:p>
        </p:txBody>
      </p:sp>
    </p:spTree>
    <p:extLst>
      <p:ext uri="{BB962C8B-B14F-4D97-AF65-F5344CB8AC3E}">
        <p14:creationId xmlns:p14="http://schemas.microsoft.com/office/powerpoint/2010/main" val="1237882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84552-1765-4829-978C-D307ABC8D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827" y="2788555"/>
            <a:ext cx="11052125" cy="128089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5595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67EC0-DBB4-44DB-A7F0-4868C99C9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A67E97-5E17-4AA3-87BA-08E382309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1984" y="1414021"/>
            <a:ext cx="9892628" cy="5203595"/>
          </a:xfrm>
        </p:spPr>
        <p:txBody>
          <a:bodyPr/>
          <a:lstStyle/>
          <a:p>
            <a:pPr algn="ctr"/>
            <a:r>
              <a:rPr lang="ru-RU" sz="2000" dirty="0"/>
              <a:t>состоит в том, что она способствует  формированию у сотрудников  знаний, умений и навыков, составляющих основу здорового образа жизни, поиску новых подходов к оздоровлению, а так же формированию и укреплению здоровья путем посещения физкультурно-оздоровительных занятий хатха-йоги. </a:t>
            </a:r>
          </a:p>
          <a:p>
            <a:pPr marL="0" indent="0" algn="ctr">
              <a:buNone/>
            </a:pPr>
            <a:r>
              <a:rPr lang="ru-RU" sz="4000" b="1" dirty="0"/>
              <a:t>Новизна </a:t>
            </a:r>
          </a:p>
          <a:p>
            <a:pPr algn="ctr"/>
            <a:r>
              <a:rPr lang="ru-RU" sz="2000" dirty="0"/>
              <a:t>данной программы, в нетрадиционном подходе к обучению, который несет в себе прежде всего познавательный и оздоровительный характер проведения занятий.</a:t>
            </a:r>
          </a:p>
          <a:p>
            <a:pPr algn="ctr"/>
            <a:endParaRPr lang="ru-RU" dirty="0"/>
          </a:p>
          <a:p>
            <a:pPr marL="0" indent="0" algn="just">
              <a:buNone/>
            </a:pPr>
            <a:r>
              <a:rPr lang="ru-RU" sz="2000" dirty="0"/>
              <a:t>Программа «Йога для всех»  разработана таким образом, что подходит любому, независимо от возраста, интересов, возможностей и ограничений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932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64A98-7988-4BF4-B30D-9BEEBEDBB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773" y="510988"/>
            <a:ext cx="8911687" cy="1280890"/>
          </a:xfrm>
        </p:spPr>
        <p:txBody>
          <a:bodyPr/>
          <a:lstStyle/>
          <a:p>
            <a:pPr algn="ctr"/>
            <a:r>
              <a:rPr lang="ru-RU" b="1" dirty="0"/>
              <a:t>Цель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41D92B-4B3C-462E-8DEC-2EE4F45FD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6773" y="1264555"/>
            <a:ext cx="8915400" cy="4299238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	Сохранение и укрепление здоровья сотрудников путём формирования в коллективе образовательной организации здорового образа жизни через практику йоги.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387DB6-B292-476D-935A-6C23A3590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167" y="3346515"/>
            <a:ext cx="10177814" cy="33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15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3B8B4-068F-4316-A52A-A370AABA9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0631D2-C032-499F-A91F-74C100F33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4849" y="1376313"/>
            <a:ext cx="10397765" cy="514703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/>
              <a:t>Приобщать сотрудников ДОУ к  физкультурно-оздоровительным занятиям йогой.</a:t>
            </a:r>
          </a:p>
          <a:p>
            <a:pPr algn="just"/>
            <a:r>
              <a:rPr lang="ru-RU" sz="2000" dirty="0"/>
              <a:t>Обучать основам, технике выполнения  классической системы йоги: хатха - йоги.</a:t>
            </a:r>
          </a:p>
          <a:p>
            <a:pPr algn="just"/>
            <a:r>
              <a:rPr lang="ru-RU" sz="2000" dirty="0"/>
              <a:t>Формировать у сотрудников устойчивой мотивации к здоровому образу жизни.</a:t>
            </a:r>
          </a:p>
          <a:p>
            <a:pPr algn="just"/>
            <a:r>
              <a:rPr lang="ru-RU" sz="2000" dirty="0"/>
              <a:t>Совершенствовать функций организма, повышать</a:t>
            </a:r>
          </a:p>
          <a:p>
            <a:pPr algn="just"/>
            <a:r>
              <a:rPr lang="ru-RU" sz="2000" dirty="0"/>
              <a:t>его защитные свойства и устойчивость к различным заболеваниям путем овладения навыка диафрагмально-релаксационного типа дыхания и укрепления мышечного корсета.</a:t>
            </a:r>
          </a:p>
          <a:p>
            <a:pPr algn="just"/>
            <a:r>
              <a:rPr lang="ru-RU" sz="2000" dirty="0"/>
              <a:t>Развивать  осознанное отношение к своему здоровью, навыкам самоконтроля за выполнением </a:t>
            </a:r>
            <a:r>
              <a:rPr lang="ru-RU" sz="2000" dirty="0" err="1"/>
              <a:t>асан</a:t>
            </a:r>
            <a:r>
              <a:rPr lang="ru-RU" sz="2000" dirty="0"/>
              <a:t> и пранаям создающих предпосылки для здоровья и долголетия.</a:t>
            </a:r>
          </a:p>
          <a:p>
            <a:pPr algn="just"/>
            <a:r>
              <a:rPr lang="ru-RU" sz="2000" dirty="0"/>
              <a:t>Воспитывать целеустремленность, силу воли и характера, умения добиваться цели.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534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829543-7F32-41FD-A44B-A1F85B091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131" y="171624"/>
            <a:ext cx="9817214" cy="66736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Ожидаемые 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CDCA23-D77E-48C4-AE99-A1C24A5BF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533" y="822223"/>
            <a:ext cx="11014419" cy="2939220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2400" dirty="0"/>
              <a:t>  	</a:t>
            </a:r>
            <a:r>
              <a:rPr lang="ru-RU" sz="5600" dirty="0"/>
              <a:t>Вовлечение в физкультурно-оздоровительные занятия йогой  не менее 80% работников образовательной организации.</a:t>
            </a:r>
          </a:p>
          <a:p>
            <a:pPr algn="just"/>
            <a:r>
              <a:rPr lang="ru-RU" sz="5600" dirty="0"/>
              <a:t>Освоение методов вхождения в </a:t>
            </a:r>
            <a:r>
              <a:rPr lang="ru-RU" sz="5600" dirty="0" err="1"/>
              <a:t>асаны</a:t>
            </a:r>
            <a:r>
              <a:rPr lang="ru-RU" sz="5600" dirty="0"/>
              <a:t> (статичных поз) и </a:t>
            </a:r>
            <a:r>
              <a:rPr lang="ru-RU" sz="5600" dirty="0" err="1"/>
              <a:t>пранаямы</a:t>
            </a:r>
            <a:r>
              <a:rPr lang="ru-RU" sz="5600" dirty="0"/>
              <a:t> (динамичных упражнений с использованием техник дыхания) и влияние их на организм человека.</a:t>
            </a:r>
          </a:p>
          <a:p>
            <a:pPr algn="just"/>
            <a:r>
              <a:rPr lang="ru-RU" sz="5600" dirty="0" err="1"/>
              <a:t>Сформированность</a:t>
            </a:r>
            <a:r>
              <a:rPr lang="ru-RU" sz="5600" dirty="0"/>
              <a:t> положительной мотивации у сотрудников ДОУ к здоровому образу жизни.</a:t>
            </a:r>
          </a:p>
          <a:p>
            <a:pPr algn="just"/>
            <a:r>
              <a:rPr lang="ru-RU" sz="5600" dirty="0"/>
              <a:t>Снижение заболеваемости коллектива сотрудников и ежегодное повышение индекса здоровья (на 1%). </a:t>
            </a:r>
          </a:p>
          <a:p>
            <a:pPr algn="just"/>
            <a:r>
              <a:rPr lang="ru-RU" sz="5600" dirty="0"/>
              <a:t>Сплочение коллектива; повышение эмоционального, психологического, физического благополучия.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B48B626-3290-4D97-BEF4-86CB105A23C3}"/>
              </a:ext>
            </a:extLst>
          </p:cNvPr>
          <p:cNvSpPr txBox="1">
            <a:spLocks/>
          </p:cNvSpPr>
          <p:nvPr/>
        </p:nvSpPr>
        <p:spPr>
          <a:xfrm>
            <a:off x="2450182" y="3429000"/>
            <a:ext cx="8037120" cy="62410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/>
              <a:t>С</a:t>
            </a:r>
            <a:r>
              <a:rPr lang="ru-RU" sz="2800" b="1" dirty="0"/>
              <a:t>роки этапы реализации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07F82F-FA81-4AE2-B41E-55B40CB85DED}"/>
              </a:ext>
            </a:extLst>
          </p:cNvPr>
          <p:cNvSpPr txBox="1"/>
          <p:nvPr/>
        </p:nvSpPr>
        <p:spPr>
          <a:xfrm>
            <a:off x="1427358" y="4179144"/>
            <a:ext cx="1054859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dirty="0"/>
              <a:t>Программа рассчитана на три года.</a:t>
            </a:r>
          </a:p>
          <a:p>
            <a:r>
              <a:rPr lang="ru-RU" sz="2200" u="sng" dirty="0"/>
              <a:t>Базовый этап</a:t>
            </a:r>
            <a:r>
              <a:rPr lang="ru-RU" sz="2200" dirty="0"/>
              <a:t>: сентябрь 2022 года. </a:t>
            </a:r>
          </a:p>
          <a:p>
            <a:r>
              <a:rPr lang="ru-RU" sz="2200" dirty="0"/>
              <a:t>Подготовка нормативных, организационно-педагогических и научно-педагогических условий для последующей реализации программы.</a:t>
            </a:r>
          </a:p>
          <a:p>
            <a:r>
              <a:rPr lang="ru-RU" sz="2200" u="sng" dirty="0"/>
              <a:t>Основной этап: </a:t>
            </a:r>
            <a:r>
              <a:rPr lang="ru-RU" sz="2200" dirty="0"/>
              <a:t>2022 - 2024 г.г. Реализация программных мероприятий. </a:t>
            </a:r>
          </a:p>
          <a:p>
            <a:r>
              <a:rPr lang="ru-RU" sz="2200" u="sng" dirty="0"/>
              <a:t>Завершающий этап: </a:t>
            </a:r>
            <a:r>
              <a:rPr lang="ru-RU" sz="2200" dirty="0"/>
              <a:t>май 2024г</a:t>
            </a:r>
            <a:r>
              <a:rPr lang="ru-RU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6684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114110-8948-42EB-9B36-4455ED8E8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0377" y="164554"/>
            <a:ext cx="8911687" cy="1280890"/>
          </a:xfrm>
        </p:spPr>
        <p:txBody>
          <a:bodyPr/>
          <a:lstStyle/>
          <a:p>
            <a:pPr algn="ctr"/>
            <a:r>
              <a:rPr lang="ru-RU" b="1" dirty="0"/>
              <a:t>3 этапа обучения: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F792BA-AC56-4154-8CED-22AB0DCBA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871" y="1445444"/>
            <a:ext cx="10752881" cy="5291022"/>
          </a:xfrm>
        </p:spPr>
        <p:txBody>
          <a:bodyPr>
            <a:normAutofit/>
          </a:bodyPr>
          <a:lstStyle/>
          <a:p>
            <a:endParaRPr lang="ru-RU" sz="20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C5F668-0238-4C76-9287-3C8D1CB4A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871" y="848413"/>
            <a:ext cx="10282002" cy="59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46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88E199FE-6E3D-4BCF-9645-26790F453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2235" y="119410"/>
            <a:ext cx="2507530" cy="709965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endParaRPr lang="ru-RU" b="1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E19A85B-162F-459D-B722-75BB303A17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308" y="4299978"/>
            <a:ext cx="4169789" cy="243861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81CE09-469B-42C6-9AA3-662C826B6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622" y="1691641"/>
            <a:ext cx="4218798" cy="24812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FB075D-B940-4C2B-9961-83987F3D4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7202" y="4299979"/>
            <a:ext cx="4145639" cy="24386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75DA51F-71D5-454E-9DD6-32FA028251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25" y="1691641"/>
            <a:ext cx="4169789" cy="2481287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3A7A82D5-4E77-4E9F-BAD4-4F7E2F2FA4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7818259"/>
              </p:ext>
            </p:extLst>
          </p:nvPr>
        </p:nvGraphicFramePr>
        <p:xfrm>
          <a:off x="2342337" y="119410"/>
          <a:ext cx="7875571" cy="1571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247833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0F2DE-86AF-48C2-8FDA-82A0E3CD4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8630" y="441604"/>
            <a:ext cx="4755733" cy="264978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/>
              <a:t>  Диаграмма по заболеваемости 2022-2024г.г</a:t>
            </a:r>
            <a:r>
              <a:rPr lang="ru-RU" sz="20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B120D-32C1-48C5-A67A-13E650234274}"/>
              </a:ext>
            </a:extLst>
          </p:cNvPr>
          <p:cNvSpPr txBox="1"/>
          <p:nvPr/>
        </p:nvSpPr>
        <p:spPr>
          <a:xfrm>
            <a:off x="873725" y="3481308"/>
            <a:ext cx="48335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/>
              <a:t>Мотивация посещения физкультурно-оздоровительных занятий «Йога для всех»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3E16DB-6392-4EA3-9798-279C87C5B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196" y="4086038"/>
            <a:ext cx="4987606" cy="26710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788734E-304C-4A12-B5FF-C5EAD159AE53}"/>
              </a:ext>
            </a:extLst>
          </p:cNvPr>
          <p:cNvSpPr txBox="1"/>
          <p:nvPr/>
        </p:nvSpPr>
        <p:spPr>
          <a:xfrm>
            <a:off x="6337945" y="3639444"/>
            <a:ext cx="52305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Диаграмма сравнительных результатов 2022-2024г.г.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65AD1BF-8F34-438D-A522-E528A9F79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434" y="4086038"/>
            <a:ext cx="5206370" cy="26710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EB681A2-8DB9-4E0B-A03F-767567BB31ED}"/>
              </a:ext>
            </a:extLst>
          </p:cNvPr>
          <p:cNvSpPr txBox="1"/>
          <p:nvPr/>
        </p:nvSpPr>
        <p:spPr>
          <a:xfrm>
            <a:off x="1115839" y="455737"/>
            <a:ext cx="4349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Посещение физкультурно-оздоровительных занятий «Йога для всех»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216214050"/>
              </p:ext>
            </p:extLst>
          </p:nvPr>
        </p:nvGraphicFramePr>
        <p:xfrm>
          <a:off x="6747164" y="942108"/>
          <a:ext cx="4378036" cy="2866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9810C7-E3B7-4D04-9E4A-7FBFAAD65E0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22" y="978957"/>
            <a:ext cx="5144200" cy="246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08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71C8133-32F5-4F46-8DA4-AF854B955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5415" y="4985387"/>
            <a:ext cx="10068595" cy="14894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>
                <a:solidFill>
                  <a:schemeClr val="tx1"/>
                </a:solidFill>
              </a:rPr>
              <a:t>             Таким образом, можно сделать вывод, цели, которых можно достичь, практикуя хатха-йогу, весьма разнообразны. Это может быть как хорошее здоровье и долголетие, так и осознание, даже просветление и освобождение.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76C58D-6AB7-47F3-8E5B-0F9D3F06548D}"/>
              </a:ext>
            </a:extLst>
          </p:cNvPr>
          <p:cNvSpPr txBox="1"/>
          <p:nvPr/>
        </p:nvSpPr>
        <p:spPr>
          <a:xfrm>
            <a:off x="1379456" y="645737"/>
            <a:ext cx="10812544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Перспективы дальнейшего развития</a:t>
            </a:r>
          </a:p>
          <a:p>
            <a:pPr algn="ctr"/>
            <a:r>
              <a:rPr lang="ru-RU" sz="2800" b="1" dirty="0"/>
              <a:t> </a:t>
            </a:r>
          </a:p>
          <a:p>
            <a:pPr algn="ctr"/>
            <a:r>
              <a:rPr lang="ru-RU" sz="2200" dirty="0"/>
              <a:t>Программа «Йога для всех» может быть использована педагогами, как в полном объеме, так и парциально. Учитывая эффективность результата программы, предполагается: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дальнейшая перспектива его продолжения и развития с привлечением более старшего поколения 50+;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участия в конкурсах и соревнованиях </a:t>
            </a:r>
            <a:r>
              <a:rPr lang="ru-RU" sz="2200" dirty="0" err="1"/>
              <a:t>спортивно-оздороровительной</a:t>
            </a:r>
            <a:r>
              <a:rPr lang="ru-RU" sz="2200" dirty="0"/>
              <a:t> направленности, а также в  сдаче норм ГТО с более высокими показателями;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/>
              <a:t>расширения взаимодействия с социальными партнерами города: МБОУ "СШ №25" и инструкторами ФСК Юбилейный г. Нижневартовска. </a:t>
            </a:r>
          </a:p>
        </p:txBody>
      </p:sp>
    </p:spTree>
    <p:extLst>
      <p:ext uri="{BB962C8B-B14F-4D97-AF65-F5344CB8AC3E}">
        <p14:creationId xmlns:p14="http://schemas.microsoft.com/office/powerpoint/2010/main" val="245924298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242</TotalTime>
  <Words>409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Программа физкультурно-оздоровительной направленности для сотрудников образовательной организации  «Йога для всех»</vt:lpstr>
      <vt:lpstr>Актуальность</vt:lpstr>
      <vt:lpstr>Цель</vt:lpstr>
      <vt:lpstr>Задачи</vt:lpstr>
      <vt:lpstr>Ожидаемые результаты</vt:lpstr>
      <vt:lpstr>3 этапа обучения:</vt:lpstr>
      <vt:lpstr> </vt:lpstr>
      <vt:lpstr>  Диаграмма по заболеваемости 2022-2024г.г.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«Йога для всех»</dc:title>
  <dc:creator>sidorova.a136@gmail.com</dc:creator>
  <cp:lastModifiedBy>Admin</cp:lastModifiedBy>
  <cp:revision>16</cp:revision>
  <dcterms:created xsi:type="dcterms:W3CDTF">2020-09-01T03:00:50Z</dcterms:created>
  <dcterms:modified xsi:type="dcterms:W3CDTF">2025-03-09T11:39:26Z</dcterms:modified>
</cp:coreProperties>
</file>