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media/image5.jpg" ContentType="image/jpeg"/>
  <Override PartName="/ppt/media/image19.jpg" ContentType="image/jpeg"/>
  <Override PartName="/ppt/media/image20.jpg" ContentType="image/jpeg"/>
  <Override PartName="/ppt/media/image21.jpg" ContentType="image/jpeg"/>
  <Override PartName="/ppt/media/image59.jpg" ContentType="image/jpeg"/>
  <Override PartName="/ppt/media/image60.jpg" ContentType="image/jpeg"/>
  <Override PartName="/ppt/media/image61.jpg" ContentType="image/jpeg"/>
  <Override PartName="/ppt/media/image62.jp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70" r:id="rId14"/>
    <p:sldId id="272" r:id="rId15"/>
    <p:sldId id="274" r:id="rId16"/>
    <p:sldId id="275" r:id="rId17"/>
    <p:sldId id="276" r:id="rId18"/>
  </p:sldIdLst>
  <p:sldSz cx="9144000" cy="6858000" type="screen4x3"/>
  <p:notesSz cx="9144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84656" y="372236"/>
            <a:ext cx="7482205" cy="9474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4.jpeg"/><Relationship Id="rId5" Type="http://schemas.openxmlformats.org/officeDocument/2006/relationships/image" Target="../media/image43.jpg"/><Relationship Id="rId4" Type="http://schemas.openxmlformats.org/officeDocument/2006/relationships/image" Target="../media/image4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g"/><Relationship Id="rId7" Type="http://schemas.openxmlformats.org/officeDocument/2006/relationships/image" Target="../media/image56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5.jpg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0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10" Type="http://schemas.openxmlformats.org/officeDocument/2006/relationships/image" Target="../media/image18.jpg"/><Relationship Id="rId4" Type="http://schemas.openxmlformats.org/officeDocument/2006/relationships/image" Target="../media/image12.jpg"/><Relationship Id="rId9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g"/><Relationship Id="rId7" Type="http://schemas.openxmlformats.org/officeDocument/2006/relationships/image" Target="../media/image27.pn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1761" y="4463542"/>
            <a:ext cx="328358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796925" algn="r">
              <a:lnSpc>
                <a:spcPct val="100000"/>
              </a:lnSpc>
              <a:spcBef>
                <a:spcPts val="100"/>
              </a:spcBef>
            </a:pPr>
            <a:r>
              <a:rPr sz="1800" spc="-10" dirty="0">
                <a:latin typeface="Times New Roman"/>
                <a:cs typeface="Times New Roman"/>
              </a:rPr>
              <a:t>Количество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сотрудников, </a:t>
            </a:r>
            <a:r>
              <a:rPr sz="1800" dirty="0">
                <a:latin typeface="Times New Roman"/>
                <a:cs typeface="Times New Roman"/>
              </a:rPr>
              <a:t>принявших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участие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реализации</a:t>
            </a:r>
            <a:endParaRPr sz="1800" dirty="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программы: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lang="ru-RU" sz="1800" dirty="0">
                <a:latin typeface="Times New Roman"/>
                <a:cs typeface="Times New Roman"/>
              </a:rPr>
              <a:t>52</a:t>
            </a:r>
            <a:r>
              <a:rPr sz="1800" spc="5" dirty="0">
                <a:latin typeface="Times New Roman"/>
                <a:cs typeface="Times New Roman"/>
              </a:rPr>
              <a:t> </a:t>
            </a:r>
            <a:r>
              <a:rPr lang="ru-RU" sz="1800" spc="-10" dirty="0">
                <a:latin typeface="Times New Roman"/>
                <a:cs typeface="Times New Roman"/>
              </a:rPr>
              <a:t>сотрудника</a:t>
            </a:r>
            <a:endParaRPr sz="18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04902" y="372236"/>
            <a:ext cx="8535670" cy="697704"/>
          </a:xfrm>
          <a:prstGeom prst="rect">
            <a:avLst/>
          </a:prstGeom>
        </p:spPr>
        <p:txBody>
          <a:bodyPr vert="horz" wrap="square" lIns="0" tIns="142316" rIns="0" bIns="0" rtlCol="0">
            <a:spAutoFit/>
          </a:bodyPr>
          <a:lstStyle/>
          <a:p>
            <a:pPr marL="91440" algn="ctr">
              <a:lnSpc>
                <a:spcPct val="100000"/>
              </a:lnSpc>
              <a:spcBef>
                <a:spcPts val="100"/>
              </a:spcBef>
            </a:pPr>
            <a:r>
              <a:rPr lang="ru-RU" sz="1800" dirty="0"/>
              <a:t>Муниципальное</a:t>
            </a:r>
            <a:r>
              <a:rPr sz="1800" spc="-45" dirty="0"/>
              <a:t> </a:t>
            </a:r>
            <a:r>
              <a:rPr lang="ru-RU" sz="1800" spc="-10" dirty="0"/>
              <a:t>бюджетное</a:t>
            </a:r>
            <a:r>
              <a:rPr sz="1800" spc="-60" dirty="0"/>
              <a:t> </a:t>
            </a:r>
            <a:r>
              <a:rPr lang="ru-RU" sz="1800" spc="-10" dirty="0"/>
              <a:t>дошкольное</a:t>
            </a:r>
            <a:r>
              <a:rPr sz="1800" spc="-20" dirty="0"/>
              <a:t> </a:t>
            </a:r>
            <a:r>
              <a:rPr lang="ru-RU" sz="1800" spc="-10" dirty="0"/>
              <a:t>образовательное </a:t>
            </a:r>
            <a:br>
              <a:rPr lang="ru-RU" sz="1800" spc="-10" dirty="0"/>
            </a:br>
            <a:r>
              <a:rPr lang="ru-RU" sz="1800" spc="-10" dirty="0"/>
              <a:t>учреждение </a:t>
            </a:r>
            <a:r>
              <a:rPr lang="ru-RU" sz="1800" dirty="0"/>
              <a:t>№ 110 г. Липецка </a:t>
            </a:r>
            <a:endParaRPr sz="1800" dirty="0"/>
          </a:p>
        </p:txBody>
      </p:sp>
      <p:sp>
        <p:nvSpPr>
          <p:cNvPr id="4" name="object 4"/>
          <p:cNvSpPr txBox="1"/>
          <p:nvPr/>
        </p:nvSpPr>
        <p:spPr>
          <a:xfrm>
            <a:off x="304901" y="2010282"/>
            <a:ext cx="8535670" cy="1305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2800" b="1" spc="-25" dirty="0">
                <a:latin typeface="Times New Roman"/>
                <a:cs typeface="Times New Roman"/>
              </a:rPr>
              <a:t>Корпоративная</a:t>
            </a:r>
            <a:r>
              <a:rPr sz="2800" b="1" spc="-80" dirty="0">
                <a:latin typeface="Times New Roman"/>
                <a:cs typeface="Times New Roman"/>
              </a:rPr>
              <a:t> </a:t>
            </a:r>
            <a:r>
              <a:rPr sz="2800" b="1" spc="-10" dirty="0">
                <a:latin typeface="Times New Roman"/>
                <a:cs typeface="Times New Roman"/>
              </a:rPr>
              <a:t>программа</a:t>
            </a:r>
            <a:endParaRPr sz="2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ru-RU" sz="2800" b="1" spc="-10" dirty="0">
                <a:latin typeface="Times New Roman"/>
                <a:cs typeface="Times New Roman"/>
              </a:rPr>
              <a:t>по</a:t>
            </a:r>
            <a:r>
              <a:rPr sz="2800" b="1" spc="-95" dirty="0">
                <a:latin typeface="Times New Roman"/>
                <a:cs typeface="Times New Roman"/>
              </a:rPr>
              <a:t> </a:t>
            </a:r>
            <a:r>
              <a:rPr lang="ru-RU" sz="2800" b="1" dirty="0">
                <a:latin typeface="Times New Roman"/>
                <a:cs typeface="Times New Roman"/>
              </a:rPr>
              <a:t>укреплению здоровья коллектива</a:t>
            </a:r>
            <a:endParaRPr sz="28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800" b="1" dirty="0">
                <a:latin typeface="Times New Roman"/>
                <a:cs typeface="Times New Roman"/>
              </a:rPr>
              <a:t>«</a:t>
            </a:r>
            <a:r>
              <a:rPr lang="ru-RU" sz="2800" b="1" dirty="0">
                <a:latin typeface="Times New Roman"/>
                <a:cs typeface="Times New Roman"/>
              </a:rPr>
              <a:t>Здоровье на рабочем месте</a:t>
            </a:r>
            <a:r>
              <a:rPr sz="2800" b="1" spc="-10" dirty="0">
                <a:latin typeface="Times New Roman"/>
                <a:cs typeface="Times New Roman"/>
              </a:rPr>
              <a:t>»</a:t>
            </a:r>
            <a:endParaRPr sz="28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097" y="6201257"/>
            <a:ext cx="1629664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ru-RU" sz="1800" dirty="0">
                <a:latin typeface="Times New Roman"/>
                <a:cs typeface="Times New Roman"/>
              </a:rPr>
              <a:t>Липецк</a:t>
            </a:r>
            <a:r>
              <a:rPr sz="1800" dirty="0">
                <a:latin typeface="Times New Roman"/>
                <a:cs typeface="Times New Roman"/>
              </a:rPr>
              <a:t>,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202</a:t>
            </a:r>
            <a:r>
              <a:rPr lang="ru-RU" sz="1800" dirty="0">
                <a:latin typeface="Times New Roman"/>
                <a:cs typeface="Times New Roman"/>
              </a:rPr>
              <a:t>5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65" dirty="0">
                <a:latin typeface="Times New Roman"/>
                <a:cs typeface="Times New Roman"/>
              </a:rPr>
              <a:t>г.</a:t>
            </a:r>
            <a:endParaRPr sz="1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2963" y="468629"/>
            <a:ext cx="4224655" cy="3438525"/>
          </a:xfrm>
          <a:prstGeom prst="rect">
            <a:avLst/>
          </a:prstGeom>
        </p:spPr>
        <p:txBody>
          <a:bodyPr vert="horz" wrap="square" lIns="0" tIns="46990" rIns="0" bIns="0" rtlCol="0">
            <a:spAutoFit/>
          </a:bodyPr>
          <a:lstStyle/>
          <a:p>
            <a:pPr marL="963930" marR="478790" indent="-341630">
              <a:lnSpc>
                <a:spcPts val="1910"/>
              </a:lnSpc>
              <a:spcBef>
                <a:spcPts val="370"/>
              </a:spcBef>
            </a:pPr>
            <a:r>
              <a:rPr sz="1800" b="1" spc="-10" dirty="0">
                <a:latin typeface="Times New Roman"/>
                <a:cs typeface="Times New Roman"/>
              </a:rPr>
              <a:t>Направление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«Профилактика потребления</a:t>
            </a:r>
            <a:r>
              <a:rPr sz="1800" b="1" spc="-3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алкоголя»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1739"/>
              </a:lnSpc>
            </a:pPr>
            <a:r>
              <a:rPr sz="1800" dirty="0">
                <a:latin typeface="Times New Roman"/>
                <a:cs typeface="Times New Roman"/>
              </a:rPr>
              <a:t>Были</a:t>
            </a:r>
            <a:r>
              <a:rPr sz="1800" spc="-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проведены</a:t>
            </a:r>
            <a:r>
              <a:rPr sz="1800" spc="-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следующие</a:t>
            </a:r>
            <a:r>
              <a:rPr sz="1800" spc="-1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мероприятия:</a:t>
            </a:r>
            <a:endParaRPr sz="1800">
              <a:latin typeface="Times New Roman"/>
              <a:cs typeface="Times New Roman"/>
            </a:endParaRPr>
          </a:p>
          <a:p>
            <a:pPr marL="12700" marR="251460" indent="131445">
              <a:lnSpc>
                <a:spcPts val="1910"/>
              </a:lnSpc>
              <a:spcBef>
                <a:spcPts val="140"/>
              </a:spcBef>
              <a:buChar char="-"/>
              <a:tabLst>
                <a:tab pos="144145" algn="l"/>
              </a:tabLst>
            </a:pPr>
            <a:r>
              <a:rPr sz="1800" dirty="0">
                <a:latin typeface="Times New Roman"/>
                <a:cs typeface="Times New Roman"/>
              </a:rPr>
              <a:t>Лекция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«15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доказанных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фактов</a:t>
            </a:r>
            <a:r>
              <a:rPr sz="1800" spc="-7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вреде </a:t>
            </a:r>
            <a:r>
              <a:rPr sz="1800" dirty="0">
                <a:latin typeface="Times New Roman"/>
                <a:cs typeface="Times New Roman"/>
              </a:rPr>
              <a:t>употребления</a:t>
            </a:r>
            <a:r>
              <a:rPr sz="1800" spc="-10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алкоголя».</a:t>
            </a:r>
            <a:endParaRPr sz="1800">
              <a:latin typeface="Times New Roman"/>
              <a:cs typeface="Times New Roman"/>
            </a:endParaRPr>
          </a:p>
          <a:p>
            <a:pPr marL="144145" indent="-131445">
              <a:lnSpc>
                <a:spcPts val="1739"/>
              </a:lnSpc>
              <a:buChar char="-"/>
              <a:tabLst>
                <a:tab pos="144145" algn="l"/>
              </a:tabLst>
            </a:pPr>
            <a:r>
              <a:rPr sz="1800" spc="-10" dirty="0">
                <a:latin typeface="Times New Roman"/>
                <a:cs typeface="Times New Roman"/>
              </a:rPr>
              <a:t>Раздача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45" dirty="0">
                <a:latin typeface="Times New Roman"/>
                <a:cs typeface="Times New Roman"/>
              </a:rPr>
              <a:t>аудит-</a:t>
            </a:r>
            <a:r>
              <a:rPr sz="1800" dirty="0">
                <a:latin typeface="Times New Roman"/>
                <a:cs typeface="Times New Roman"/>
              </a:rPr>
              <a:t>тестов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оценки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потребления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1900"/>
              </a:lnSpc>
            </a:pPr>
            <a:r>
              <a:rPr sz="1800" spc="-20" dirty="0">
                <a:latin typeface="Times New Roman"/>
                <a:cs typeface="Times New Roman"/>
              </a:rPr>
              <a:t>алкоголя</a:t>
            </a:r>
            <a:r>
              <a:rPr sz="1800" spc="1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сотрудникам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для</a:t>
            </a:r>
            <a:endParaRPr sz="1800">
              <a:latin typeface="Times New Roman"/>
              <a:cs typeface="Times New Roman"/>
            </a:endParaRPr>
          </a:p>
          <a:p>
            <a:pPr marL="12700" marR="219710">
              <a:lnSpc>
                <a:spcPct val="88000"/>
              </a:lnSpc>
              <a:spcBef>
                <a:spcPts val="135"/>
              </a:spcBef>
            </a:pPr>
            <a:r>
              <a:rPr sz="1800" spc="-10" dirty="0">
                <a:latin typeface="Times New Roman"/>
                <a:cs typeface="Times New Roman"/>
              </a:rPr>
              <a:t>самостоятельного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прохождения</a:t>
            </a:r>
            <a:r>
              <a:rPr sz="1800" spc="40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и </a:t>
            </a:r>
            <a:r>
              <a:rPr sz="1800" spc="-10" dirty="0">
                <a:latin typeface="Times New Roman"/>
                <a:cs typeface="Times New Roman"/>
              </a:rPr>
              <a:t>заключения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выводов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необходимости </a:t>
            </a:r>
            <a:r>
              <a:rPr sz="1800" dirty="0">
                <a:latin typeface="Times New Roman"/>
                <a:cs typeface="Times New Roman"/>
              </a:rPr>
              <a:t>принятия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мер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по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снижению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потребления алкоголя.</a:t>
            </a:r>
            <a:endParaRPr sz="1800">
              <a:latin typeface="Times New Roman"/>
              <a:cs typeface="Times New Roman"/>
            </a:endParaRPr>
          </a:p>
          <a:p>
            <a:pPr marL="12700" marR="457200" indent="131445">
              <a:lnSpc>
                <a:spcPts val="1900"/>
              </a:lnSpc>
              <a:spcBef>
                <a:spcPts val="15"/>
              </a:spcBef>
              <a:buChar char="-"/>
              <a:tabLst>
                <a:tab pos="144145" algn="l"/>
              </a:tabLst>
            </a:pPr>
            <a:r>
              <a:rPr sz="1800" dirty="0">
                <a:latin typeface="Times New Roman"/>
                <a:cs typeface="Times New Roman"/>
              </a:rPr>
              <a:t>Распространение</a:t>
            </a:r>
            <a:r>
              <a:rPr sz="1800" spc="409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среди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сотрудников </a:t>
            </a:r>
            <a:r>
              <a:rPr sz="1800" dirty="0">
                <a:latin typeface="Times New Roman"/>
                <a:cs typeface="Times New Roman"/>
              </a:rPr>
              <a:t>памяток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со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способами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сокращения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ts val="1885"/>
              </a:lnSpc>
            </a:pPr>
            <a:r>
              <a:rPr sz="1800" dirty="0">
                <a:latin typeface="Times New Roman"/>
                <a:cs typeface="Times New Roman"/>
              </a:rPr>
              <a:t>потребление</a:t>
            </a:r>
            <a:r>
              <a:rPr sz="1800" spc="-7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алкоголя.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05399" y="762000"/>
            <a:ext cx="3545637" cy="2667000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2286000" y="3907154"/>
            <a:ext cx="3657600" cy="2417446"/>
            <a:chOff x="5643371" y="3285744"/>
            <a:chExt cx="3095625" cy="2072639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643371" y="3285744"/>
              <a:ext cx="1981200" cy="203453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644383" y="3285744"/>
              <a:ext cx="1094231" cy="207263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065" marR="5080" algn="ctr">
              <a:lnSpc>
                <a:spcPct val="88800"/>
              </a:lnSpc>
              <a:spcBef>
                <a:spcPts val="340"/>
              </a:spcBef>
            </a:pPr>
            <a:r>
              <a:rPr sz="1800" b="1" spc="-10" dirty="0">
                <a:latin typeface="Times New Roman"/>
                <a:cs typeface="Times New Roman"/>
              </a:rPr>
              <a:t>Направление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«Сохранение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психологического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здоровья</a:t>
            </a:r>
            <a:r>
              <a:rPr sz="1800" b="1" spc="-6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и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благополучия» </a:t>
            </a:r>
            <a:r>
              <a:rPr dirty="0"/>
              <a:t>В</a:t>
            </a:r>
            <a:r>
              <a:rPr spc="-70" dirty="0"/>
              <a:t> </a:t>
            </a:r>
            <a:r>
              <a:rPr dirty="0"/>
              <a:t>рамках</a:t>
            </a:r>
            <a:r>
              <a:rPr spc="-60" dirty="0"/>
              <a:t> </a:t>
            </a:r>
            <a:r>
              <a:rPr dirty="0"/>
              <a:t>реализации</a:t>
            </a:r>
            <a:r>
              <a:rPr spc="-25" dirty="0"/>
              <a:t> </a:t>
            </a:r>
            <a:r>
              <a:rPr dirty="0"/>
              <a:t>данного</a:t>
            </a:r>
            <a:r>
              <a:rPr spc="-50" dirty="0"/>
              <a:t> </a:t>
            </a:r>
            <a:r>
              <a:rPr spc="-10" dirty="0"/>
              <a:t>направления</a:t>
            </a:r>
            <a:r>
              <a:rPr spc="-15" dirty="0"/>
              <a:t> </a:t>
            </a:r>
            <a:r>
              <a:rPr dirty="0"/>
              <a:t>были</a:t>
            </a:r>
            <a:r>
              <a:rPr spc="-50" dirty="0"/>
              <a:t> </a:t>
            </a:r>
            <a:r>
              <a:rPr dirty="0"/>
              <a:t>проведены</a:t>
            </a:r>
            <a:r>
              <a:rPr spc="-50" dirty="0"/>
              <a:t> </a:t>
            </a:r>
            <a:r>
              <a:rPr dirty="0"/>
              <a:t>различные</a:t>
            </a:r>
            <a:r>
              <a:rPr spc="-30" dirty="0"/>
              <a:t> </a:t>
            </a:r>
            <a:r>
              <a:rPr spc="-10" dirty="0"/>
              <a:t>мероприятия: психологические </a:t>
            </a:r>
            <a:r>
              <a:rPr dirty="0"/>
              <a:t>тренинги,</a:t>
            </a:r>
            <a:r>
              <a:rPr spc="-20" dirty="0"/>
              <a:t> </a:t>
            </a:r>
            <a:r>
              <a:rPr dirty="0"/>
              <a:t>лекции,</a:t>
            </a:r>
            <a:r>
              <a:rPr spc="-15" dirty="0"/>
              <a:t> </a:t>
            </a:r>
            <a:r>
              <a:rPr spc="-25" dirty="0"/>
              <a:t>арт-</a:t>
            </a:r>
            <a:r>
              <a:rPr dirty="0"/>
              <a:t>терапия</a:t>
            </a:r>
            <a:r>
              <a:rPr spc="-15" dirty="0"/>
              <a:t> </a:t>
            </a:r>
            <a:r>
              <a:rPr dirty="0"/>
              <a:t>и</a:t>
            </a:r>
            <a:r>
              <a:rPr spc="-50" dirty="0"/>
              <a:t> </a:t>
            </a:r>
            <a:r>
              <a:rPr spc="-20" dirty="0"/>
              <a:t>т.д.</a:t>
            </a:r>
            <a:r>
              <a:rPr spc="-55" dirty="0"/>
              <a:t> </a:t>
            </a:r>
            <a:r>
              <a:rPr dirty="0"/>
              <a:t>Также</a:t>
            </a:r>
            <a:r>
              <a:rPr spc="-40" dirty="0"/>
              <a:t> </a:t>
            </a:r>
            <a:r>
              <a:rPr spc="-25" dirty="0"/>
              <a:t>будет</a:t>
            </a:r>
            <a:r>
              <a:rPr spc="-50" dirty="0"/>
              <a:t> </a:t>
            </a:r>
            <a:r>
              <a:rPr spc="-10" dirty="0"/>
              <a:t>проведена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ts val="1689"/>
              </a:lnSpc>
            </a:pPr>
            <a:r>
              <a:rPr spc="-20" dirty="0"/>
              <a:t>сказкотерапия</a:t>
            </a:r>
            <a:r>
              <a:rPr spc="-30" dirty="0"/>
              <a:t> </a:t>
            </a:r>
            <a:r>
              <a:rPr dirty="0"/>
              <a:t>«Развитие</a:t>
            </a:r>
            <a:r>
              <a:rPr spc="-30" dirty="0"/>
              <a:t> </a:t>
            </a:r>
            <a:r>
              <a:rPr dirty="0"/>
              <a:t>самопознания</a:t>
            </a:r>
            <a:r>
              <a:rPr spc="-15" dirty="0"/>
              <a:t> </a:t>
            </a:r>
            <a:r>
              <a:rPr dirty="0"/>
              <a:t>через</a:t>
            </a:r>
            <a:r>
              <a:rPr spc="-70" dirty="0"/>
              <a:t> </a:t>
            </a:r>
            <a:r>
              <a:rPr spc="-10" dirty="0"/>
              <a:t>психологическую сказку».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434613" y="4025900"/>
            <a:ext cx="1784985" cy="39179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192405" marR="5080" indent="-180340">
              <a:lnSpc>
                <a:spcPct val="71400"/>
              </a:lnSpc>
              <a:spcBef>
                <a:spcPts val="585"/>
              </a:spcBef>
            </a:pPr>
            <a:r>
              <a:rPr sz="1400" spc="-10" dirty="0">
                <a:latin typeface="Times New Roman"/>
                <a:cs typeface="Times New Roman"/>
              </a:rPr>
              <a:t>Тренинг</a:t>
            </a:r>
            <a:r>
              <a:rPr sz="1400" spc="-7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«Позволь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spc="-20" dirty="0">
                <a:latin typeface="Times New Roman"/>
                <a:cs typeface="Times New Roman"/>
              </a:rPr>
              <a:t>себе </a:t>
            </a:r>
            <a:r>
              <a:rPr sz="1400" dirty="0">
                <a:latin typeface="Times New Roman"/>
                <a:cs typeface="Times New Roman"/>
              </a:rPr>
              <a:t>быть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счастливым»</a:t>
            </a:r>
            <a:endParaRPr sz="1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61466" y="3184398"/>
            <a:ext cx="1705610" cy="391795"/>
          </a:xfrm>
          <a:prstGeom prst="rect">
            <a:avLst/>
          </a:prstGeom>
        </p:spPr>
        <p:txBody>
          <a:bodyPr vert="horz" wrap="square" lIns="0" tIns="74295" rIns="0" bIns="0" rtlCol="0">
            <a:spAutoFit/>
          </a:bodyPr>
          <a:lstStyle/>
          <a:p>
            <a:pPr marL="433070" marR="5080" indent="-421005">
              <a:lnSpc>
                <a:spcPct val="71400"/>
              </a:lnSpc>
              <a:spcBef>
                <a:spcPts val="585"/>
              </a:spcBef>
            </a:pPr>
            <a:r>
              <a:rPr sz="1400" spc="-10" dirty="0">
                <a:latin typeface="Times New Roman"/>
                <a:cs typeface="Times New Roman"/>
              </a:rPr>
              <a:t>Тренинг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на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сплочение коллектива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3320" y="5470956"/>
            <a:ext cx="166878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175" algn="ctr">
              <a:lnSpc>
                <a:spcPts val="1440"/>
              </a:lnSpc>
              <a:spcBef>
                <a:spcPts val="100"/>
              </a:spcBef>
            </a:pPr>
            <a:r>
              <a:rPr sz="1400" spc="-10" dirty="0">
                <a:latin typeface="Times New Roman"/>
                <a:cs typeface="Times New Roman"/>
              </a:rPr>
              <a:t>Танцевально-</a:t>
            </a:r>
            <a:endParaRPr sz="1400">
              <a:latin typeface="Times New Roman"/>
              <a:cs typeface="Times New Roman"/>
            </a:endParaRPr>
          </a:p>
          <a:p>
            <a:pPr algn="ctr">
              <a:lnSpc>
                <a:spcPts val="1440"/>
              </a:lnSpc>
            </a:pPr>
            <a:r>
              <a:rPr sz="1400" dirty="0">
                <a:latin typeface="Times New Roman"/>
                <a:cs typeface="Times New Roman"/>
              </a:rPr>
              <a:t>двигательная</a:t>
            </a:r>
            <a:r>
              <a:rPr sz="1400" spc="-8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терапия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596385" y="5613298"/>
            <a:ext cx="1820545" cy="8496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1440"/>
              </a:lnSpc>
              <a:spcBef>
                <a:spcPts val="105"/>
              </a:spcBef>
            </a:pPr>
            <a:r>
              <a:rPr sz="1400" spc="-10" dirty="0">
                <a:latin typeface="Times New Roman"/>
                <a:cs typeface="Times New Roman"/>
              </a:rPr>
              <a:t>Тренинг</a:t>
            </a:r>
            <a:r>
              <a:rPr sz="1400" spc="-25" dirty="0">
                <a:latin typeface="Times New Roman"/>
                <a:cs typeface="Times New Roman"/>
              </a:rPr>
              <a:t> по</a:t>
            </a:r>
            <a:endParaRPr sz="1400">
              <a:latin typeface="Times New Roman"/>
              <a:cs typeface="Times New Roman"/>
            </a:endParaRPr>
          </a:p>
          <a:p>
            <a:pPr marL="12700" marR="5080" indent="-6350" algn="ctr">
              <a:lnSpc>
                <a:spcPct val="71400"/>
              </a:lnSpc>
              <a:spcBef>
                <a:spcPts val="240"/>
              </a:spcBef>
            </a:pPr>
            <a:r>
              <a:rPr sz="1400" spc="-10" dirty="0">
                <a:latin typeface="Times New Roman"/>
                <a:cs typeface="Times New Roman"/>
              </a:rPr>
              <a:t>профилактике </a:t>
            </a:r>
            <a:r>
              <a:rPr sz="1400" spc="-50" dirty="0">
                <a:latin typeface="Times New Roman"/>
                <a:cs typeface="Times New Roman"/>
              </a:rPr>
              <a:t>и </a:t>
            </a:r>
            <a:r>
              <a:rPr sz="1400" dirty="0">
                <a:latin typeface="Times New Roman"/>
                <a:cs typeface="Times New Roman"/>
              </a:rPr>
              <a:t>преодолению</a:t>
            </a:r>
            <a:r>
              <a:rPr sz="1400" spc="-9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синдрома профессионального выгорания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974210" y="3334113"/>
            <a:ext cx="97472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spc="-10" dirty="0">
                <a:latin typeface="Times New Roman"/>
                <a:cs typeface="Times New Roman"/>
              </a:rPr>
              <a:t>Арт-терапия</a:t>
            </a:r>
            <a:endParaRPr sz="1400" dirty="0">
              <a:latin typeface="Times New Roman"/>
              <a:cs typeface="Times New Roman"/>
            </a:endParaRPr>
          </a:p>
        </p:txBody>
      </p:sp>
      <p:pic>
        <p:nvPicPr>
          <p:cNvPr id="11" name="object 1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9872" y="3643884"/>
            <a:ext cx="2382012" cy="1786127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0A9F554F-489A-4167-B672-A74037DB7C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508834"/>
            <a:ext cx="2309812" cy="173235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955A3A44-5AF0-4C58-97AE-86B63A0DA8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667" y="3715513"/>
            <a:ext cx="2309812" cy="1732359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ED9C609F-00C1-4D5E-9676-4FF404CE667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0927" y="1352206"/>
            <a:ext cx="1969822" cy="19713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B48D14D-C4D1-4FCE-AE25-15FBC96EFC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17" y="1352206"/>
            <a:ext cx="2381503" cy="178612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CEF7371-6D4C-4040-A627-88561338AE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389497"/>
            <a:ext cx="1705609" cy="254526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0" y="396621"/>
            <a:ext cx="8610600" cy="1013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ts val="2035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Направление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«Профилактика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заболеваний»</a:t>
            </a:r>
            <a:endParaRPr sz="1800" dirty="0">
              <a:latin typeface="Times New Roman"/>
              <a:cs typeface="Times New Roman"/>
            </a:endParaRPr>
          </a:p>
          <a:p>
            <a:pPr marL="12700" marR="5080" indent="635" algn="ctr">
              <a:lnSpc>
                <a:spcPct val="88000"/>
              </a:lnSpc>
              <a:spcBef>
                <a:spcPts val="130"/>
              </a:spcBef>
            </a:pPr>
            <a:r>
              <a:rPr sz="1800" dirty="0">
                <a:latin typeface="Times New Roman"/>
                <a:cs typeface="Times New Roman"/>
              </a:rPr>
              <a:t>При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реализации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данного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направления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были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проведены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лекции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«Витамины,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их </a:t>
            </a:r>
            <a:r>
              <a:rPr sz="1800" spc="-10" dirty="0">
                <a:latin typeface="Times New Roman"/>
                <a:cs typeface="Times New Roman"/>
              </a:rPr>
              <a:t>значение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влияние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на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организм»,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«Иммунитет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человека»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распространены </a:t>
            </a:r>
            <a:r>
              <a:rPr sz="1800" dirty="0">
                <a:latin typeface="Times New Roman"/>
                <a:cs typeface="Times New Roman"/>
              </a:rPr>
              <a:t>памятки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«Держи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своё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давление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под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контролем»,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«Профилактика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инфекционных заболеваний».</a:t>
            </a:r>
            <a:endParaRPr sz="1800" dirty="0">
              <a:latin typeface="Times New Roman"/>
              <a:cs typeface="Times New Roman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24587" y="4022032"/>
            <a:ext cx="2504613" cy="1997768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457531" y="1808607"/>
            <a:ext cx="2343070" cy="1882140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1918" y="3451860"/>
            <a:ext cx="1834082" cy="188214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28244" y="1663446"/>
            <a:ext cx="1857756" cy="162039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FD1C55F-D4F6-46F4-A14D-E45B1B61278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77" y="2540127"/>
            <a:ext cx="3068320" cy="23012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/>
          <p:nvPr/>
        </p:nvSpPr>
        <p:spPr>
          <a:xfrm>
            <a:off x="2646045" y="551434"/>
            <a:ext cx="385127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0" dirty="0">
                <a:latin typeface="Times New Roman"/>
                <a:cs typeface="Times New Roman"/>
              </a:rPr>
              <a:t>Когда</a:t>
            </a:r>
            <a:r>
              <a:rPr sz="1800" b="1" spc="-7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первая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помощь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в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наших</a:t>
            </a:r>
            <a:r>
              <a:rPr sz="1800" b="1" spc="-2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руках</a:t>
            </a:r>
            <a:endParaRPr sz="1800">
              <a:latin typeface="Times New Roman"/>
              <a:cs typeface="Times New Roman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48EE5A-E9F5-49D4-B628-44D2B698B4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399" y="884445"/>
            <a:ext cx="2758985" cy="206923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6A01271-06B4-40D6-AAEF-B46ADD1FA5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675" y="1333869"/>
            <a:ext cx="2758984" cy="206923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759F9BAC-A7A0-4A34-A349-3EAAE20118C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210" y="1919064"/>
            <a:ext cx="2758985" cy="206923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774DD36-57DC-4CA0-8814-0C0746DD6E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07" y="3200400"/>
            <a:ext cx="2758985" cy="206923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DFDD28EC-7B3F-4175-B6E3-F587AD52B79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4568" y="3657600"/>
            <a:ext cx="2632076" cy="1974057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59FB64E6-9AD7-40FE-9286-0917E9E19E1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792" y="4235019"/>
            <a:ext cx="2641600" cy="1981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77325" y="1207366"/>
            <a:ext cx="2710059" cy="1893452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6615" y="1357882"/>
            <a:ext cx="2538985" cy="189345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886155" y="358266"/>
            <a:ext cx="7294880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Направление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«Гигиена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зрения»</a:t>
            </a:r>
            <a:endParaRPr sz="18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рамках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реализации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данного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направления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были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распространены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буклеты</a:t>
            </a:r>
            <a:endParaRPr sz="1800">
              <a:latin typeface="Times New Roman"/>
              <a:cs typeface="Times New Roman"/>
            </a:endParaRPr>
          </a:p>
          <a:p>
            <a:pPr marL="2540" algn="ctr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«Гигиена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зрения»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памятки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разминкой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для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глаз.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356615" y="4043024"/>
            <a:ext cx="2573786" cy="2360177"/>
            <a:chOff x="284988" y="3857244"/>
            <a:chExt cx="2772410" cy="2010410"/>
          </a:xfrm>
        </p:grpSpPr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84988" y="3857244"/>
              <a:ext cx="1938527" cy="201015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142743" y="3857244"/>
              <a:ext cx="914400" cy="2001012"/>
            </a:xfrm>
            <a:prstGeom prst="rect">
              <a:avLst/>
            </a:prstGeom>
          </p:spPr>
        </p:pic>
      </p:grpSp>
      <p:grpSp>
        <p:nvGrpSpPr>
          <p:cNvPr id="9" name="object 9"/>
          <p:cNvGrpSpPr/>
          <p:nvPr/>
        </p:nvGrpSpPr>
        <p:grpSpPr>
          <a:xfrm>
            <a:off x="6077325" y="4124021"/>
            <a:ext cx="2710059" cy="2295067"/>
            <a:chOff x="5929884" y="3715511"/>
            <a:chExt cx="2857500" cy="1999614"/>
          </a:xfrm>
        </p:grpSpPr>
        <p:pic>
          <p:nvPicPr>
            <p:cNvPr id="10" name="object 10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929884" y="3715511"/>
              <a:ext cx="1900427" cy="1985772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857744" y="3715511"/>
              <a:ext cx="929640" cy="1999488"/>
            </a:xfrm>
            <a:prstGeom prst="rect">
              <a:avLst/>
            </a:prstGeom>
          </p:spPr>
        </p:pic>
      </p:grp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2ACA118C-245B-467F-A693-08517CE0396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3700" y="2438400"/>
            <a:ext cx="306009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1000" y="378333"/>
            <a:ext cx="4859705" cy="2180084"/>
          </a:xfrm>
          <a:prstGeom prst="rect">
            <a:avLst/>
          </a:prstGeom>
        </p:spPr>
        <p:txBody>
          <a:bodyPr vert="horz" wrap="square" lIns="0" tIns="65405" rIns="0" bIns="0" rtlCol="0">
            <a:spAutoFit/>
          </a:bodyPr>
          <a:lstStyle/>
          <a:p>
            <a:pPr marL="12700">
              <a:lnSpc>
                <a:spcPts val="1290"/>
              </a:lnSpc>
            </a:pPr>
            <a:r>
              <a:rPr sz="1600" dirty="0">
                <a:latin typeface="Times New Roman"/>
                <a:cs typeface="Times New Roman"/>
              </a:rPr>
              <a:t>В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учреждении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ежедневно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проводится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термометрия.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ts val="1500"/>
              </a:lnSpc>
            </a:pPr>
            <a:r>
              <a:rPr sz="1600" spc="-10" dirty="0">
                <a:latin typeface="Times New Roman"/>
                <a:cs typeface="Times New Roman"/>
              </a:rPr>
              <a:t>Согласно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графику</a:t>
            </a:r>
            <a:r>
              <a:rPr sz="1600" spc="-7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проводятся</a:t>
            </a:r>
            <a:r>
              <a:rPr sz="1600" spc="-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инструктажи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для</a:t>
            </a:r>
            <a:endParaRPr sz="1600" dirty="0">
              <a:latin typeface="Times New Roman"/>
              <a:cs typeface="Times New Roman"/>
            </a:endParaRPr>
          </a:p>
          <a:p>
            <a:pPr marL="12700" marR="1255395">
              <a:lnSpc>
                <a:spcPct val="78100"/>
              </a:lnSpc>
              <a:spcBef>
                <a:spcPts val="210"/>
              </a:spcBef>
            </a:pPr>
            <a:r>
              <a:rPr sz="1600" spc="-10" dirty="0">
                <a:latin typeface="Times New Roman"/>
                <a:cs typeface="Times New Roman"/>
              </a:rPr>
              <a:t>работников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по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охране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труда. </a:t>
            </a:r>
            <a:r>
              <a:rPr sz="1600" dirty="0">
                <a:latin typeface="Times New Roman"/>
                <a:cs typeface="Times New Roman"/>
              </a:rPr>
              <a:t>Разработаны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буклеты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по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охране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труда.</a:t>
            </a:r>
            <a:endParaRPr sz="1600" dirty="0">
              <a:latin typeface="Times New Roman"/>
              <a:cs typeface="Times New Roman"/>
            </a:endParaRPr>
          </a:p>
          <a:p>
            <a:pPr marL="12700" marR="627380">
              <a:lnSpc>
                <a:spcPct val="78100"/>
              </a:lnSpc>
            </a:pPr>
            <a:r>
              <a:rPr sz="1600" dirty="0">
                <a:latin typeface="Times New Roman"/>
                <a:cs typeface="Times New Roman"/>
              </a:rPr>
              <a:t>Проведен</a:t>
            </a:r>
            <a:r>
              <a:rPr sz="1600" spc="3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опрос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сотрудников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об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обеспечении </a:t>
            </a:r>
            <a:r>
              <a:rPr sz="1600" dirty="0">
                <a:latin typeface="Times New Roman"/>
                <a:cs typeface="Times New Roman"/>
              </a:rPr>
              <a:t>безопасных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условий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труда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в</a:t>
            </a:r>
            <a:r>
              <a:rPr sz="1600" spc="-8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ДОУ.</a:t>
            </a:r>
            <a:endParaRPr sz="1600" dirty="0">
              <a:latin typeface="Times New Roman"/>
              <a:cs typeface="Times New Roman"/>
            </a:endParaRPr>
          </a:p>
          <a:p>
            <a:pPr marL="12700" marR="346710">
              <a:lnSpc>
                <a:spcPct val="78100"/>
              </a:lnSpc>
              <a:spcBef>
                <a:spcPts val="5"/>
              </a:spcBef>
            </a:pPr>
            <a:r>
              <a:rPr sz="1600" spc="-10" dirty="0">
                <a:latin typeface="Times New Roman"/>
                <a:cs typeface="Times New Roman"/>
              </a:rPr>
              <a:t>Использовали возможности интернет-</a:t>
            </a:r>
            <a:r>
              <a:rPr sz="1600" dirty="0">
                <a:latin typeface="Times New Roman"/>
                <a:cs typeface="Times New Roman"/>
              </a:rPr>
              <a:t>ресурсов</a:t>
            </a:r>
            <a:r>
              <a:rPr sz="1600" spc="35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и </a:t>
            </a:r>
            <a:r>
              <a:rPr sz="1600" dirty="0">
                <a:latin typeface="Times New Roman"/>
                <a:cs typeface="Times New Roman"/>
              </a:rPr>
              <a:t>средств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массовой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информации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по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пропаганде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и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ts val="1290"/>
              </a:lnSpc>
            </a:pPr>
            <a:r>
              <a:rPr sz="1600" spc="-10" dirty="0">
                <a:latin typeface="Times New Roman"/>
                <a:cs typeface="Times New Roman"/>
              </a:rPr>
              <a:t>обсуждению профилактической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работы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в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коллективе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ts val="1500"/>
              </a:lnSpc>
            </a:pPr>
            <a:r>
              <a:rPr sz="1600" dirty="0">
                <a:latin typeface="Times New Roman"/>
                <a:cs typeface="Times New Roman"/>
              </a:rPr>
              <a:t>по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формированию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навыков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безопасного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труда.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ts val="1710"/>
              </a:lnSpc>
            </a:pPr>
            <a:r>
              <a:rPr sz="1600" dirty="0">
                <a:latin typeface="Times New Roman"/>
                <a:cs typeface="Times New Roman"/>
              </a:rPr>
              <a:t>Обновлен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стенд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«Охрана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труда»</a:t>
            </a:r>
            <a:endParaRPr sz="1600" dirty="0">
              <a:latin typeface="Times New Roman"/>
              <a:cs typeface="Times New Roman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1372" y="3000755"/>
            <a:ext cx="2642616" cy="352348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3FF154F-A100-440C-9CD0-D29813D919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78333"/>
            <a:ext cx="2881145" cy="24384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2B38B8A-132A-496E-BB5C-20BB74F6C0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276600"/>
            <a:ext cx="3798520" cy="284889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75461" y="472821"/>
            <a:ext cx="644906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Оценка</a:t>
            </a:r>
            <a:r>
              <a:rPr sz="1800" b="1" spc="-9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эффективности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реализации</a:t>
            </a:r>
            <a:r>
              <a:rPr sz="1800" b="1" spc="-8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мероприятий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программы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001" y="992504"/>
            <a:ext cx="8458200" cy="29521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551815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Для</a:t>
            </a:r>
            <a:r>
              <a:rPr sz="1600" spc="-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оценки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эффективности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Программы</a:t>
            </a:r>
            <a:r>
              <a:rPr sz="1600" spc="-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разработаны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критерии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-10" dirty="0" err="1">
                <a:latin typeface="Times New Roman"/>
                <a:cs typeface="Times New Roman"/>
              </a:rPr>
              <a:t>эффективности</a:t>
            </a:r>
            <a:r>
              <a:rPr sz="1600" spc="-10" dirty="0">
                <a:latin typeface="Times New Roman"/>
                <a:cs typeface="Times New Roman"/>
              </a:rPr>
              <a:t>:</a:t>
            </a:r>
            <a:endParaRPr lang="ru-RU" sz="1600" spc="-10" dirty="0">
              <a:latin typeface="Times New Roman"/>
              <a:cs typeface="Times New Roman"/>
            </a:endParaRPr>
          </a:p>
          <a:p>
            <a:pPr marL="551815">
              <a:lnSpc>
                <a:spcPct val="100000"/>
              </a:lnSpc>
              <a:spcBef>
                <a:spcPts val="95"/>
              </a:spcBef>
            </a:pPr>
            <a:r>
              <a:rPr lang="ru-RU" sz="1600" spc="-10" dirty="0">
                <a:latin typeface="Times New Roman"/>
                <a:cs typeface="Times New Roman"/>
              </a:rPr>
              <a:t>- </a:t>
            </a:r>
            <a:r>
              <a:rPr sz="1600" dirty="0" err="1">
                <a:latin typeface="Times New Roman"/>
                <a:cs typeface="Times New Roman"/>
              </a:rPr>
              <a:t>отзывы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сотрудников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(удовлетворенность/положительная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оценка);</a:t>
            </a:r>
            <a:endParaRPr sz="1600" dirty="0">
              <a:latin typeface="Times New Roman"/>
              <a:cs typeface="Times New Roman"/>
            </a:endParaRPr>
          </a:p>
          <a:p>
            <a:pPr marL="669925" indent="-118110">
              <a:lnSpc>
                <a:spcPct val="100000"/>
              </a:lnSpc>
              <a:buChar char="-"/>
              <a:tabLst>
                <a:tab pos="669925" algn="l"/>
              </a:tabLst>
            </a:pPr>
            <a:r>
              <a:rPr sz="1600" dirty="0">
                <a:latin typeface="Times New Roman"/>
                <a:cs typeface="Times New Roman"/>
              </a:rPr>
              <a:t>внедрение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социальных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технологий/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моделей/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методик;</a:t>
            </a:r>
            <a:endParaRPr sz="1600" dirty="0">
              <a:latin typeface="Times New Roman"/>
              <a:cs typeface="Times New Roman"/>
            </a:endParaRPr>
          </a:p>
          <a:p>
            <a:pPr marL="669925" indent="-118110">
              <a:lnSpc>
                <a:spcPct val="100000"/>
              </a:lnSpc>
              <a:buChar char="-"/>
              <a:tabLst>
                <a:tab pos="669925" algn="l"/>
              </a:tabLst>
            </a:pPr>
            <a:r>
              <a:rPr sz="1600" dirty="0">
                <a:latin typeface="Times New Roman"/>
                <a:cs typeface="Times New Roman"/>
              </a:rPr>
              <a:t>развитие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взаимодействия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социальными </a:t>
            </a:r>
            <a:r>
              <a:rPr sz="1600" spc="-10" dirty="0">
                <a:latin typeface="Times New Roman"/>
                <a:cs typeface="Times New Roman"/>
              </a:rPr>
              <a:t>партнерами,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в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т.ч.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заключение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договоров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на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Times New Roman"/>
                <a:cs typeface="Times New Roman"/>
              </a:rPr>
              <a:t>дальнейшее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сотрудничество;</a:t>
            </a:r>
            <a:endParaRPr sz="1600" dirty="0">
              <a:latin typeface="Times New Roman"/>
              <a:cs typeface="Times New Roman"/>
            </a:endParaRPr>
          </a:p>
          <a:p>
            <a:pPr marL="12700" marR="155575">
              <a:lnSpc>
                <a:spcPct val="100000"/>
              </a:lnSpc>
              <a:tabLst>
                <a:tab pos="669925" algn="l"/>
              </a:tabLst>
            </a:pPr>
            <a:r>
              <a:rPr lang="ru-RU" sz="1600" dirty="0">
                <a:latin typeface="Times New Roman"/>
                <a:cs typeface="Times New Roman"/>
              </a:rPr>
              <a:t>           - </a:t>
            </a:r>
            <a:r>
              <a:rPr sz="1600" dirty="0" err="1">
                <a:latin typeface="Times New Roman"/>
                <a:cs typeface="Times New Roman"/>
              </a:rPr>
              <a:t>динамика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участия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сотрудников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в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оздоровительных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корпоративных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мероприятиях, направленных</a:t>
            </a:r>
            <a:r>
              <a:rPr sz="1600" spc="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на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формирование здорового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образа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жизни,</a:t>
            </a:r>
            <a:r>
              <a:rPr sz="1600" spc="-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доступность</a:t>
            </a:r>
            <a:r>
              <a:rPr sz="1600" spc="1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актуальность</a:t>
            </a:r>
            <a:endParaRPr sz="16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600" spc="-10" dirty="0">
                <a:latin typeface="Times New Roman"/>
                <a:cs typeface="Times New Roman"/>
              </a:rPr>
              <a:t>информирования</a:t>
            </a:r>
            <a:r>
              <a:rPr sz="1600" spc="2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сотрудников.</a:t>
            </a:r>
            <a:endParaRPr sz="1600" dirty="0">
              <a:latin typeface="Times New Roman"/>
              <a:cs typeface="Times New Roman"/>
            </a:endParaRPr>
          </a:p>
          <a:p>
            <a:pPr marL="12700" marR="171450" indent="539115" algn="just">
              <a:lnSpc>
                <a:spcPct val="100000"/>
              </a:lnSpc>
            </a:pPr>
            <a:r>
              <a:rPr sz="1600" dirty="0">
                <a:latin typeface="Times New Roman"/>
                <a:cs typeface="Times New Roman"/>
              </a:rPr>
              <a:t>На</a:t>
            </a:r>
            <a:r>
              <a:rPr sz="1600" spc="-7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основании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анализа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полученных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показателей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Программа</a:t>
            </a:r>
            <a:r>
              <a:rPr sz="1600" spc="-7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указывает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основные </a:t>
            </a:r>
            <a:r>
              <a:rPr sz="1600" dirty="0">
                <a:latin typeface="Times New Roman"/>
                <a:cs typeface="Times New Roman"/>
              </a:rPr>
              <a:t>стратегические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направления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становления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здорового</a:t>
            </a:r>
            <a:r>
              <a:rPr sz="1600" spc="-8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образа</a:t>
            </a:r>
            <a:r>
              <a:rPr sz="1600" spc="-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жизни,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обеспечивающие </a:t>
            </a:r>
            <a:r>
              <a:rPr sz="1600" dirty="0">
                <a:latin typeface="Times New Roman"/>
                <a:cs typeface="Times New Roman"/>
              </a:rPr>
              <a:t>позитивную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динамику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развития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здоровьесберегающей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среды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учреждения,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положительную </a:t>
            </a:r>
            <a:r>
              <a:rPr sz="1600" dirty="0">
                <a:latin typeface="Times New Roman"/>
                <a:cs typeface="Times New Roman"/>
              </a:rPr>
              <a:t>динамику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отказа</a:t>
            </a:r>
            <a:r>
              <a:rPr sz="1600" spc="-7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от</a:t>
            </a:r>
            <a:r>
              <a:rPr sz="1600" spc="-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вредных</a:t>
            </a:r>
            <a:r>
              <a:rPr sz="1600" spc="-7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привычек.</a:t>
            </a:r>
            <a:endParaRPr sz="1600" dirty="0">
              <a:latin typeface="Times New Roman"/>
              <a:cs typeface="Times New Roman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F73C15C-02B6-40A2-B37D-48D364E478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954976"/>
            <a:ext cx="4638394" cy="2537989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78916" y="5219801"/>
            <a:ext cx="7931784" cy="1031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dirty="0">
                <a:latin typeface="Times New Roman"/>
                <a:cs typeface="Times New Roman"/>
              </a:rPr>
              <a:t>Спасибо</a:t>
            </a:r>
            <a:r>
              <a:rPr sz="6600" spc="-10" dirty="0">
                <a:latin typeface="Times New Roman"/>
                <a:cs typeface="Times New Roman"/>
              </a:rPr>
              <a:t> </a:t>
            </a:r>
            <a:r>
              <a:rPr sz="6600" dirty="0">
                <a:latin typeface="Times New Roman"/>
                <a:cs typeface="Times New Roman"/>
              </a:rPr>
              <a:t>за </a:t>
            </a:r>
            <a:r>
              <a:rPr sz="6600" spc="-10" dirty="0">
                <a:latin typeface="Times New Roman"/>
                <a:cs typeface="Times New Roman"/>
              </a:rPr>
              <a:t>внимание!</a:t>
            </a:r>
            <a:endParaRPr sz="6600">
              <a:latin typeface="Times New Roman"/>
              <a:cs typeface="Times New Roman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F2BC337-1AEF-4B04-8B1F-E34259FB04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412" y="533400"/>
            <a:ext cx="6353175" cy="45053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626490"/>
              </p:ext>
            </p:extLst>
          </p:nvPr>
        </p:nvGraphicFramePr>
        <p:xfrm>
          <a:off x="317182" y="208534"/>
          <a:ext cx="8569325" cy="64731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64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7985">
                <a:tc gridSpan="2">
                  <a:txBody>
                    <a:bodyPr/>
                    <a:lstStyle/>
                    <a:p>
                      <a:pPr marR="66040" algn="ctr">
                        <a:lnSpc>
                          <a:spcPct val="100000"/>
                        </a:lnSpc>
                        <a:spcBef>
                          <a:spcPts val="295"/>
                        </a:spcBef>
                      </a:pPr>
                      <a:r>
                        <a:rPr sz="1800" b="1" dirty="0">
                          <a:latin typeface="Times New Roman"/>
                          <a:cs typeface="Times New Roman"/>
                        </a:rPr>
                        <a:t>Паспорт</a:t>
                      </a:r>
                      <a:r>
                        <a:rPr sz="1800" b="1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800" b="1" spc="-10" dirty="0">
                          <a:latin typeface="Times New Roman"/>
                          <a:cs typeface="Times New Roman"/>
                        </a:rPr>
                        <a:t>программы</a:t>
                      </a: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37465" marB="0">
                    <a:lnL w="9525">
                      <a:solidFill>
                        <a:srgbClr val="77923B"/>
                      </a:solidFill>
                      <a:prstDash val="solid"/>
                    </a:lnL>
                    <a:lnR w="9525">
                      <a:solidFill>
                        <a:srgbClr val="77923B"/>
                      </a:solidFill>
                      <a:prstDash val="solid"/>
                    </a:lnR>
                    <a:lnT w="9525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715">
                <a:tc>
                  <a:txBody>
                    <a:bodyPr/>
                    <a:lstStyle/>
                    <a:p>
                      <a:pPr marL="46990" marR="738505">
                        <a:lnSpc>
                          <a:spcPts val="1380"/>
                        </a:lnSpc>
                        <a:spcBef>
                          <a:spcPts val="15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Наименование программы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905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54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Здоровье на рабочем месте»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69215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8935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405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Автор</a:t>
                      </a:r>
                      <a:r>
                        <a:rPr sz="14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программы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51435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6990" marR="2091055">
                        <a:lnSpc>
                          <a:spcPts val="1380"/>
                        </a:lnSpc>
                        <a:spcBef>
                          <a:spcPts val="10"/>
                        </a:spcBef>
                      </a:pPr>
                      <a:r>
                        <a:rPr lang="ru-RU" sz="1400" spc="-10" dirty="0">
                          <a:latin typeface="Times New Roman"/>
                          <a:cs typeface="Times New Roman"/>
                        </a:rPr>
                        <a:t>Старший воспитатель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: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400" spc="-10" dirty="0">
                          <a:latin typeface="Times New Roman"/>
                          <a:cs typeface="Times New Roman"/>
                        </a:rPr>
                        <a:t>Торшина Юлия Владимировна</a:t>
                      </a:r>
                    </a:p>
                    <a:p>
                      <a:pPr marL="46990" marR="2091055">
                        <a:lnSpc>
                          <a:spcPts val="1380"/>
                        </a:lnSpc>
                        <a:spcBef>
                          <a:spcPts val="10"/>
                        </a:spcBef>
                      </a:pPr>
                      <a:r>
                        <a:rPr lang="ru-RU" sz="1400" spc="-10" dirty="0">
                          <a:latin typeface="Times New Roman"/>
                          <a:cs typeface="Times New Roman"/>
                        </a:rPr>
                        <a:t>Специалист по охране труде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: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400" spc="-10" dirty="0">
                          <a:latin typeface="Times New Roman"/>
                          <a:cs typeface="Times New Roman"/>
                        </a:rPr>
                        <a:t>Сысоева Галина Владимировна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27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3085">
                <a:tc>
                  <a:txBody>
                    <a:bodyPr/>
                    <a:lstStyle/>
                    <a:p>
                      <a:pPr marL="46990" marR="49530">
                        <a:lnSpc>
                          <a:spcPts val="1380"/>
                        </a:lnSpc>
                        <a:spcBef>
                          <a:spcPts val="740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Территория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реализации программы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9398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1130"/>
                        </a:spcBef>
                      </a:pP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город Липецк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4351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7555">
                <a:tc>
                  <a:txBody>
                    <a:bodyPr/>
                    <a:lstStyle/>
                    <a:p>
                      <a:pPr marL="46990" marR="832485" algn="just">
                        <a:lnSpc>
                          <a:spcPct val="82900"/>
                        </a:lnSpc>
                        <a:spcBef>
                          <a:spcPts val="835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Учреждение, реализующее программу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06045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6990" marR="1233805" lvl="0" indent="0" defTabSz="914400" eaLnBrk="1" fontAlgn="auto" latinLnBrk="0" hangingPunct="1">
                        <a:lnSpc>
                          <a:spcPts val="1380"/>
                        </a:lnSpc>
                        <a:spcBef>
                          <a:spcPts val="154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Муниципальное бюджетное дошкольное образовательное учреждение № 110 г. Липецка</a:t>
                      </a:r>
                    </a:p>
                  </a:txBody>
                  <a:tcPr marL="0" marR="0" marT="196215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3085">
                <a:tc>
                  <a:txBody>
                    <a:bodyPr/>
                    <a:lstStyle/>
                    <a:p>
                      <a:pPr marL="46990">
                        <a:lnSpc>
                          <a:spcPts val="1530"/>
                        </a:lnSpc>
                        <a:spcBef>
                          <a:spcPts val="445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Руководитель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6990">
                        <a:lnSpc>
                          <a:spcPts val="1530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программы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56515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1135"/>
                        </a:spcBef>
                      </a:pPr>
                      <a:r>
                        <a:rPr lang="ru-RU" sz="1400" spc="-10" dirty="0">
                          <a:latin typeface="Times New Roman"/>
                          <a:cs typeface="Times New Roman"/>
                        </a:rPr>
                        <a:t>Заведующая ДОУ № 110 г. Липецка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: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400" spc="-10" dirty="0">
                          <a:latin typeface="Times New Roman"/>
                          <a:cs typeface="Times New Roman"/>
                        </a:rPr>
                        <a:t>Емельянова Ирина Владимировна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44145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2895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Целевая</a:t>
                      </a:r>
                      <a:r>
                        <a:rPr sz="14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группа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905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ru-RU" sz="1400" spc="-10" dirty="0">
                          <a:latin typeface="Times New Roman"/>
                          <a:cs typeface="Times New Roman"/>
                        </a:rPr>
                        <a:t>Сотрудники ДОУ № 110 г. Липецка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2895"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Сроки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реализации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905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6990">
                        <a:lnSpc>
                          <a:spcPct val="100000"/>
                        </a:lnSpc>
                        <a:spcBef>
                          <a:spcPts val="150"/>
                        </a:spcBef>
                      </a:pPr>
                      <a:r>
                        <a:rPr lang="ru-RU" sz="1400" dirty="0">
                          <a:latin typeface="Times New Roman"/>
                          <a:cs typeface="Times New Roman"/>
                        </a:rPr>
                        <a:t>с 29.08.2023г. - 29.08.2026г. (3 года)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905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151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1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6990">
                        <a:lnSpc>
                          <a:spcPts val="153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Формы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методы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6990">
                        <a:lnSpc>
                          <a:spcPts val="1530"/>
                        </a:lnSpc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работы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6990" marR="3145790">
                        <a:lnSpc>
                          <a:spcPts val="1390"/>
                        </a:lnSpc>
                        <a:spcBef>
                          <a:spcPts val="101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Формы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работы:</a:t>
                      </a:r>
                      <a:r>
                        <a:rPr sz="14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индивидуальная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групповая. Методы</a:t>
                      </a:r>
                      <a:r>
                        <a:rPr sz="14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работы: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24790" indent="-177800">
                        <a:lnSpc>
                          <a:spcPts val="1275"/>
                        </a:lnSpc>
                        <a:buAutoNum type="arabicPeriod"/>
                        <a:tabLst>
                          <a:tab pos="224790" algn="l"/>
                        </a:tabLst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Исследовательские:</a:t>
                      </a:r>
                      <a:r>
                        <a:rPr sz="14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анкетирование,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тестирование,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наблюдение.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6990" marR="168275" indent="177800">
                        <a:lnSpc>
                          <a:spcPct val="82900"/>
                        </a:lnSpc>
                        <a:spcBef>
                          <a:spcPts val="155"/>
                        </a:spcBef>
                        <a:buAutoNum type="arabicPeriod"/>
                        <a:tabLst>
                          <a:tab pos="224790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Практические: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лекции,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конкурсы,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тренинги,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медицинские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осмотры,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спортивные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соревнования,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распространение</a:t>
                      </a:r>
                      <a:r>
                        <a:rPr sz="1400" spc="28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теоретических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материалов,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проведение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физических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активностей,</a:t>
                      </a:r>
                      <a:r>
                        <a:rPr sz="14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терапии.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267335" indent="-176530">
                        <a:lnSpc>
                          <a:spcPts val="1405"/>
                        </a:lnSpc>
                        <a:buAutoNum type="arabicPeriod"/>
                        <a:tabLst>
                          <a:tab pos="267335" algn="l"/>
                        </a:tabLst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Аналитические:</a:t>
                      </a:r>
                      <a:r>
                        <a:rPr sz="14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анализ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оценка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результатов</a:t>
                      </a:r>
                      <a:r>
                        <a:rPr sz="14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анкетирования.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2827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791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80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4699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Ресурсы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46990" marR="636905">
                        <a:lnSpc>
                          <a:spcPts val="1400"/>
                        </a:lnSpc>
                        <a:spcBef>
                          <a:spcPts val="4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Кадровые: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специалисты,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которые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будут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задействованы</a:t>
                      </a:r>
                      <a:r>
                        <a:rPr sz="14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работе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реализации программы.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46990" marR="437515">
                        <a:lnSpc>
                          <a:spcPts val="1390"/>
                        </a:lnSpc>
                        <a:spcBef>
                          <a:spcPts val="15"/>
                        </a:spcBef>
                      </a:pP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Материально-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технические: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спортивная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площадка,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медицинский</a:t>
                      </a:r>
                      <a:r>
                        <a:rPr sz="14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кабинет,</a:t>
                      </a:r>
                      <a:r>
                        <a:rPr sz="14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стенды,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буклеты,</a:t>
                      </a:r>
                      <a:r>
                        <a:rPr sz="14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лекционные</a:t>
                      </a:r>
                      <a:r>
                        <a:rPr sz="1400" spc="-8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материалы.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46990">
                        <a:lnSpc>
                          <a:spcPts val="1270"/>
                        </a:lnSpc>
                      </a:pPr>
                      <a:r>
                        <a:rPr sz="1400" spc="-10" dirty="0" err="1">
                          <a:latin typeface="Times New Roman"/>
                          <a:cs typeface="Times New Roman"/>
                        </a:rPr>
                        <a:t>Информационные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: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социальные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сети,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электронная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почта,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  <a:p>
                      <a:pPr marL="46990">
                        <a:lnSpc>
                          <a:spcPts val="1540"/>
                        </a:lnSpc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телефонная</a:t>
                      </a:r>
                      <a:r>
                        <a:rPr sz="14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10" dirty="0">
                          <a:latin typeface="Times New Roman"/>
                          <a:cs typeface="Times New Roman"/>
                        </a:rPr>
                        <a:t>связь.</a:t>
                      </a:r>
                      <a:endParaRPr sz="14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5080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9017867"/>
              </p:ext>
            </p:extLst>
          </p:nvPr>
        </p:nvGraphicFramePr>
        <p:xfrm>
          <a:off x="317182" y="326263"/>
          <a:ext cx="8569324" cy="62134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455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237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578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77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4765" marR="415290">
                        <a:lnSpc>
                          <a:spcPts val="118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Актуальность проблемы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98425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24765">
                        <a:lnSpc>
                          <a:spcPts val="1320"/>
                        </a:lnSpc>
                        <a:spcBef>
                          <a:spcPts val="100"/>
                        </a:spcBef>
                      </a:pPr>
                      <a:r>
                        <a:rPr lang="ru-RU" sz="1200" spc="-10" dirty="0">
                          <a:latin typeface="Times New Roman"/>
                          <a:cs typeface="Times New Roman"/>
                        </a:rPr>
                        <a:t>Актуальность внедрения </a:t>
                      </a: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Программы</a:t>
                      </a:r>
                      <a:r>
                        <a:rPr sz="12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«</a:t>
                      </a:r>
                      <a:r>
                        <a:rPr lang="ru-RU" sz="1200" dirty="0">
                          <a:latin typeface="Times New Roman"/>
                          <a:cs typeface="Times New Roman"/>
                        </a:rPr>
                        <a:t>Здоровье на рабочем месте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»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обусловлена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всеобщей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24765">
                        <a:lnSpc>
                          <a:spcPts val="120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необходимостью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поддержки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здоровья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тем,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что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сотрудники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проводят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большое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количество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времени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на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24765" marR="118110">
                        <a:lnSpc>
                          <a:spcPct val="82500"/>
                        </a:lnSpc>
                        <a:spcBef>
                          <a:spcPts val="130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рабочем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месте и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не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уделяют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должного</a:t>
                      </a:r>
                      <a:r>
                        <a:rPr sz="12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внимания</a:t>
                      </a:r>
                      <a:r>
                        <a:rPr sz="12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своему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здоровью.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Для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устранения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факторов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риска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развития заболеваний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мероприятия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сохранению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укреплению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здоровья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можно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проводить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ежедневно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рабочем месте.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1270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marL="24765">
                        <a:lnSpc>
                          <a:spcPct val="100000"/>
                        </a:lnSpc>
                        <a:spcBef>
                          <a:spcPts val="535"/>
                        </a:spcBef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Цель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программы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67945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68580" marR="424815">
                        <a:lnSpc>
                          <a:spcPts val="1400"/>
                        </a:lnSpc>
                      </a:pP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Устранение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факторов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риска,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влияющих</a:t>
                      </a:r>
                      <a:r>
                        <a:rPr sz="12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сохранение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укрепление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здоровья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работников,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посредством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реализации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оздоровительных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мероприятий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месте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работы.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732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4765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Задачи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программы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6530" indent="-151765">
                        <a:lnSpc>
                          <a:spcPts val="1320"/>
                        </a:lnSpc>
                        <a:spcBef>
                          <a:spcPts val="660"/>
                        </a:spcBef>
                        <a:buAutoNum type="arabicPeriod"/>
                        <a:tabLst>
                          <a:tab pos="176530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Повысить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интерес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сотрудников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здоровому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образу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жизни.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15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Обеспечить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безопасность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комфортность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условий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труда.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4765" marR="502284" indent="152400">
                        <a:lnSpc>
                          <a:spcPts val="1180"/>
                        </a:lnSpc>
                        <a:spcBef>
                          <a:spcPts val="145"/>
                        </a:spcBef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Осуществлять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образовательную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просветительскую</a:t>
                      </a:r>
                      <a:r>
                        <a:rPr sz="1200" spc="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деятельность,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направленную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формирование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знаний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о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здоровом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образе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жизни</a:t>
                      </a:r>
                      <a:r>
                        <a:rPr sz="12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выполняющую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функцию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мотивации.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4765" marR="146050" indent="152400">
                        <a:lnSpc>
                          <a:spcPts val="1180"/>
                        </a:lnSpc>
                        <a:spcBef>
                          <a:spcPts val="40"/>
                        </a:spcBef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Повысить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уровень</a:t>
                      </a:r>
                      <a:r>
                        <a:rPr sz="12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физической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активности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сотрудников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за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счёт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формирования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понимания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важности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такой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активности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проведения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спортивных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мероприятий.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08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Осуществлять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контроль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исполнения</a:t>
                      </a:r>
                      <a:r>
                        <a:rPr sz="1200" spc="-6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Приказа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«О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запрете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курения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здании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на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территории</a:t>
                      </a:r>
                      <a:r>
                        <a:rPr sz="12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ДОУ»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Снизить</a:t>
                      </a:r>
                      <a:r>
                        <a:rPr sz="12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процент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вредных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привычек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сотрудников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ДОУ.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1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Создать</a:t>
                      </a:r>
                      <a:r>
                        <a:rPr sz="12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благоприятный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социально-психологический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климат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коллективе.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Обеспечить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психологическую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и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физическую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устойчивость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работников,</a:t>
                      </a:r>
                      <a:r>
                        <a:rPr sz="12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профилактику</a:t>
                      </a:r>
                      <a:r>
                        <a:rPr sz="12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эмоционального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4765">
                        <a:lnSpc>
                          <a:spcPts val="119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выгорания.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320"/>
                        </a:lnSpc>
                        <a:buAutoNum type="arabicPeriod" startAt="9"/>
                        <a:tabLst>
                          <a:tab pos="177165" algn="l"/>
                        </a:tabLst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Реализовать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мероприятия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по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профилактике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заболеваний.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8382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577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4765" marR="537845">
                        <a:lnSpc>
                          <a:spcPts val="1180"/>
                        </a:lnSpc>
                        <a:spcBef>
                          <a:spcPts val="5"/>
                        </a:spcBef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Ожидаемые результаты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7165" indent="-152400">
                        <a:lnSpc>
                          <a:spcPts val="1320"/>
                        </a:lnSpc>
                        <a:spcBef>
                          <a:spcPts val="455"/>
                        </a:spcBef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Укрепление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здоровья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сотрудников.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Повышение</a:t>
                      </a:r>
                      <a:r>
                        <a:rPr sz="1200" spc="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количества</a:t>
                      </a:r>
                      <a:r>
                        <a:rPr sz="12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сотрудников,</a:t>
                      </a:r>
                      <a:r>
                        <a:rPr sz="12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придерживающихся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правильного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питания.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Повышение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физической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активности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сотрудников.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Снижение</a:t>
                      </a:r>
                      <a:r>
                        <a:rPr sz="1200" spc="-7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заболеваемости</a:t>
                      </a:r>
                      <a:r>
                        <a:rPr sz="1200" spc="-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сотрудников.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Отказ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от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вредных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привычек.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Сохранение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благоприятного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социально-психологического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климата</a:t>
                      </a:r>
                      <a:r>
                        <a:rPr sz="1200" spc="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в</a:t>
                      </a:r>
                      <a:r>
                        <a:rPr sz="1200" spc="-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коллективе.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Снижение</a:t>
                      </a:r>
                      <a:r>
                        <a:rPr sz="1200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эмоционального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выгорания.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Увеличение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продолжительности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жизни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 сотрудников.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176530" indent="-151765">
                        <a:lnSpc>
                          <a:spcPts val="1200"/>
                        </a:lnSpc>
                        <a:buAutoNum type="arabicPeriod"/>
                        <a:tabLst>
                          <a:tab pos="176530" algn="l"/>
                        </a:tabLst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Изменение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отношения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сотрудников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к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своему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здоровью.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53365" indent="-228600">
                        <a:lnSpc>
                          <a:spcPts val="1320"/>
                        </a:lnSpc>
                        <a:buAutoNum type="arabicPeriod"/>
                        <a:tabLst>
                          <a:tab pos="2533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Повышение</a:t>
                      </a:r>
                      <a:r>
                        <a:rPr sz="12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медицинской</a:t>
                      </a:r>
                      <a:r>
                        <a:rPr sz="12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активности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сотрудников.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57785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0078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70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24765">
                        <a:lnSpc>
                          <a:spcPct val="100000"/>
                        </a:lnSpc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Направления</a:t>
                      </a: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177165" indent="-152400">
                        <a:lnSpc>
                          <a:spcPts val="1320"/>
                        </a:lnSpc>
                        <a:spcBef>
                          <a:spcPts val="229"/>
                        </a:spcBef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Здоровое</a:t>
                      </a:r>
                      <a:r>
                        <a:rPr sz="1200" spc="-6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питание.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Повышение</a:t>
                      </a:r>
                      <a:r>
                        <a:rPr sz="1200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физической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активности.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Профилактика</a:t>
                      </a:r>
                      <a:r>
                        <a:rPr sz="1200" spc="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потребления</a:t>
                      </a:r>
                      <a:r>
                        <a:rPr sz="1200" spc="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табака.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76530" indent="-151765">
                        <a:lnSpc>
                          <a:spcPts val="1200"/>
                        </a:lnSpc>
                        <a:buAutoNum type="arabicPeriod"/>
                        <a:tabLst>
                          <a:tab pos="176530" algn="l"/>
                        </a:tabLst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Профилактика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потребления</a:t>
                      </a:r>
                      <a:r>
                        <a:rPr sz="1200" spc="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алкоголя.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dirty="0">
                          <a:latin typeface="Times New Roman"/>
                          <a:cs typeface="Times New Roman"/>
                        </a:rPr>
                        <a:t>Сохранение</a:t>
                      </a:r>
                      <a:r>
                        <a:rPr sz="1200" spc="-4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психологического</a:t>
                      </a:r>
                      <a:r>
                        <a:rPr sz="1200" spc="-4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здоровья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dirty="0">
                          <a:latin typeface="Times New Roman"/>
                          <a:cs typeface="Times New Roman"/>
                        </a:rPr>
                        <a:t>и</a:t>
                      </a:r>
                      <a:r>
                        <a:rPr sz="12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благополучия.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20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Профилактика</a:t>
                      </a:r>
                      <a:r>
                        <a:rPr sz="1200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заболеваний.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  <a:p>
                      <a:pPr marL="177165" indent="-152400">
                        <a:lnSpc>
                          <a:spcPts val="1320"/>
                        </a:lnSpc>
                        <a:buAutoNum type="arabicPeriod"/>
                        <a:tabLst>
                          <a:tab pos="177165" algn="l"/>
                        </a:tabLst>
                      </a:pP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Гигиена</a:t>
                      </a:r>
                      <a:r>
                        <a:rPr sz="12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200" spc="-10" dirty="0">
                          <a:latin typeface="Times New Roman"/>
                          <a:cs typeface="Times New Roman"/>
                        </a:rPr>
                        <a:t>зрения.</a:t>
                      </a:r>
                      <a:endParaRPr sz="12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77923B"/>
                      </a:solidFill>
                      <a:prstDash val="solid"/>
                    </a:lnL>
                    <a:lnR w="12700">
                      <a:solidFill>
                        <a:srgbClr val="77923B"/>
                      </a:solidFill>
                      <a:prstDash val="solid"/>
                    </a:lnR>
                    <a:lnT w="12700">
                      <a:solidFill>
                        <a:srgbClr val="77923B"/>
                      </a:solidFill>
                      <a:prstDash val="solid"/>
                    </a:lnT>
                    <a:lnB w="12700">
                      <a:solidFill>
                        <a:srgbClr val="77923B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73443" y="381000"/>
            <a:ext cx="8348345" cy="24949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635" algn="ctr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первый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день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реализации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корпоративной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Программы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сохранения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укрепления </a:t>
            </a:r>
            <a:r>
              <a:rPr sz="1800" dirty="0">
                <a:latin typeface="Times New Roman"/>
                <a:cs typeface="Times New Roman"/>
              </a:rPr>
              <a:t>здоровья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на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рабочем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 err="1">
                <a:latin typeface="Times New Roman"/>
                <a:cs typeface="Times New Roman"/>
              </a:rPr>
              <a:t>месте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lang="ru-RU" sz="1800" dirty="0">
                <a:latin typeface="Times New Roman"/>
                <a:cs typeface="Times New Roman"/>
              </a:rPr>
              <a:t>«Здоровье на рабочем месте»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была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проведена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вводная </a:t>
            </a:r>
            <a:r>
              <a:rPr sz="1800" dirty="0">
                <a:latin typeface="Times New Roman"/>
                <a:cs typeface="Times New Roman"/>
              </a:rPr>
              <a:t>лекция,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на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которой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коллектив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детского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сада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был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ознакомлен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содержанием</a:t>
            </a:r>
            <a:endParaRPr sz="1800" dirty="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1800" dirty="0">
                <a:latin typeface="Times New Roman"/>
                <a:cs typeface="Times New Roman"/>
              </a:rPr>
              <a:t>Программы,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обоснованием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актуальности,</a:t>
            </a:r>
            <a:r>
              <a:rPr sz="1800" spc="-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целью,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задачами,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ожидаемыми</a:t>
            </a:r>
            <a:endParaRPr sz="1800" dirty="0">
              <a:latin typeface="Times New Roman"/>
              <a:cs typeface="Times New Roman"/>
            </a:endParaRPr>
          </a:p>
          <a:p>
            <a:pPr marL="42545" marR="34925" algn="ctr">
              <a:lnSpc>
                <a:spcPct val="100000"/>
              </a:lnSpc>
            </a:pPr>
            <a:r>
              <a:rPr sz="1800" spc="-20" dirty="0">
                <a:latin typeface="Times New Roman"/>
                <a:cs typeface="Times New Roman"/>
              </a:rPr>
              <a:t>результатами,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механизмами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направлениями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реализации.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После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чего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была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показана </a:t>
            </a:r>
            <a:r>
              <a:rPr sz="1800" dirty="0">
                <a:latin typeface="Times New Roman"/>
                <a:cs typeface="Times New Roman"/>
              </a:rPr>
              <a:t>презентация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важности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укрепления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здоровья</a:t>
            </a:r>
            <a:r>
              <a:rPr sz="1800" dirty="0">
                <a:latin typeface="Times New Roman"/>
                <a:cs typeface="Times New Roman"/>
              </a:rPr>
              <a:t> в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общем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относительно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каждого</a:t>
            </a:r>
            <a:endParaRPr sz="1800" dirty="0">
              <a:latin typeface="Times New Roman"/>
              <a:cs typeface="Times New Roman"/>
            </a:endParaRPr>
          </a:p>
          <a:p>
            <a:pPr marL="421005" marR="413384" indent="99060">
              <a:lnSpc>
                <a:spcPct val="100000"/>
              </a:lnSpc>
            </a:pPr>
            <a:r>
              <a:rPr sz="1800" spc="-10" dirty="0">
                <a:latin typeface="Times New Roman"/>
                <a:cs typeface="Times New Roman"/>
              </a:rPr>
              <a:t>направления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программы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отдельности.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конце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лекции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сотрудникам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было </a:t>
            </a:r>
            <a:r>
              <a:rPr sz="1800" spc="-10" dirty="0">
                <a:latin typeface="Times New Roman"/>
                <a:cs typeface="Times New Roman"/>
              </a:rPr>
              <a:t>предложено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вытянуть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из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коробочки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листочек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цитатой-мотивацией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началу</a:t>
            </a:r>
            <a:endParaRPr sz="1800" dirty="0">
              <a:latin typeface="Times New Roman"/>
              <a:cs typeface="Times New Roman"/>
            </a:endParaRPr>
          </a:p>
          <a:p>
            <a:pPr marL="195453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Times New Roman"/>
                <a:cs typeface="Times New Roman"/>
              </a:rPr>
              <a:t>становления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на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путь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здорового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образа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жизни.</a:t>
            </a:r>
            <a:endParaRPr sz="1800" dirty="0">
              <a:latin typeface="Times New Roman"/>
              <a:cs typeface="Times New Roman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2DF43B0-8E04-47EC-9C5C-873A449DDB7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925505"/>
            <a:ext cx="3692588" cy="341565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4B78A31-EAAA-4D37-908A-7F30F0F2CB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12" y="2921043"/>
            <a:ext cx="4454588" cy="342012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248031" rIns="0" bIns="0" rtlCol="0">
            <a:spAutoFit/>
          </a:bodyPr>
          <a:lstStyle/>
          <a:p>
            <a:pPr marL="118491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latin typeface="Times New Roman"/>
                <a:cs typeface="Times New Roman"/>
              </a:rPr>
              <a:t>В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spc="-25" dirty="0">
                <a:latin typeface="Times New Roman"/>
                <a:cs typeface="Times New Roman"/>
              </a:rPr>
              <a:t>здоровом</a:t>
            </a:r>
            <a:r>
              <a:rPr sz="2800" b="1" spc="-6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теле</a:t>
            </a:r>
            <a:r>
              <a:rPr sz="2800" b="1" spc="-35" dirty="0">
                <a:latin typeface="Times New Roman"/>
                <a:cs typeface="Times New Roman"/>
              </a:rPr>
              <a:t> </a:t>
            </a:r>
            <a:r>
              <a:rPr sz="2800" b="1" dirty="0">
                <a:latin typeface="Times New Roman"/>
                <a:cs typeface="Times New Roman"/>
              </a:rPr>
              <a:t>–</a:t>
            </a:r>
            <a:r>
              <a:rPr sz="2800" b="1" spc="-50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здоровый</a:t>
            </a:r>
            <a:r>
              <a:rPr sz="2800" b="1" spc="-55" dirty="0">
                <a:latin typeface="Times New Roman"/>
                <a:cs typeface="Times New Roman"/>
              </a:rPr>
              <a:t> </a:t>
            </a:r>
            <a:r>
              <a:rPr sz="2800" b="1" spc="-20" dirty="0">
                <a:latin typeface="Times New Roman"/>
                <a:cs typeface="Times New Roman"/>
              </a:rPr>
              <a:t>дух!</a:t>
            </a:r>
            <a:endParaRPr sz="2800">
              <a:latin typeface="Times New Roman"/>
              <a:cs typeface="Times New Roman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4CE9FFF-E0DE-48B5-9D28-B7FCD28BE7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43000"/>
            <a:ext cx="3886200" cy="291465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966197-A575-4758-99A6-6BDC5806E8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82577"/>
            <a:ext cx="40640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48101" y="430148"/>
            <a:ext cx="351917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Направление</a:t>
            </a:r>
            <a:r>
              <a:rPr sz="1800" b="1" spc="-5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«Здоровое</a:t>
            </a:r>
            <a:r>
              <a:rPr sz="1800" b="1" spc="-6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питание»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2600" y="705992"/>
            <a:ext cx="8252459" cy="12446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Times New Roman"/>
                <a:cs typeface="Times New Roman"/>
              </a:rPr>
              <a:t>При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реализации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данного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направления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были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проведены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лекции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«Основы</a:t>
            </a:r>
            <a:r>
              <a:rPr sz="1600" spc="-10" dirty="0">
                <a:latin typeface="Times New Roman"/>
                <a:cs typeface="Times New Roman"/>
              </a:rPr>
              <a:t> здорового</a:t>
            </a:r>
            <a:r>
              <a:rPr sz="1600" spc="-8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питания»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50" dirty="0">
                <a:latin typeface="Times New Roman"/>
                <a:cs typeface="Times New Roman"/>
              </a:rPr>
              <a:t>и</a:t>
            </a:r>
            <a:endParaRPr sz="1600">
              <a:latin typeface="Times New Roman"/>
              <a:cs typeface="Times New Roman"/>
            </a:endParaRPr>
          </a:p>
          <a:p>
            <a:pPr marL="128270" marR="119380" indent="-5715" algn="ctr">
              <a:lnSpc>
                <a:spcPct val="100000"/>
              </a:lnSpc>
            </a:pPr>
            <a:r>
              <a:rPr sz="1600" dirty="0">
                <a:latin typeface="Times New Roman"/>
                <a:cs typeface="Times New Roman"/>
              </a:rPr>
              <a:t>«Баланс</a:t>
            </a:r>
            <a:r>
              <a:rPr sz="1600" spc="-20" dirty="0">
                <a:latin typeface="Times New Roman"/>
                <a:cs typeface="Times New Roman"/>
              </a:rPr>
              <a:t> углеводов,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жиров,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белков,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витаминов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-6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минералов»,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распространены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памятки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по </a:t>
            </a:r>
            <a:r>
              <a:rPr sz="1600" spc="-10" dirty="0">
                <a:latin typeface="Times New Roman"/>
                <a:cs typeface="Times New Roman"/>
              </a:rPr>
              <a:t>правильному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питанию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30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раздаточные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материалы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со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«здоровым»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меню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на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неделю.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Также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25" dirty="0">
                <a:latin typeface="Times New Roman"/>
                <a:cs typeface="Times New Roman"/>
              </a:rPr>
              <a:t>на </a:t>
            </a:r>
            <a:r>
              <a:rPr sz="1600" dirty="0">
                <a:latin typeface="Times New Roman"/>
                <a:cs typeface="Times New Roman"/>
              </a:rPr>
              <a:t>профессиональный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праздник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было</a:t>
            </a:r>
            <a:r>
              <a:rPr sz="1600" spc="-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решено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приготовить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блюда,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соответствующие правильному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питанию.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703558" y="1845156"/>
            <a:ext cx="2737888" cy="4500880"/>
            <a:chOff x="3285744" y="1929383"/>
            <a:chExt cx="2174875" cy="450088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85744" y="4928616"/>
              <a:ext cx="2161031" cy="150114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85744" y="1929383"/>
              <a:ext cx="2174747" cy="2999232"/>
            </a:xfrm>
            <a:prstGeom prst="rect">
              <a:avLst/>
            </a:prstGeom>
          </p:spPr>
        </p:pic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7EB6B2D6-148A-4685-AA5A-5AA83EC2A3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03604"/>
            <a:ext cx="2737888" cy="196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background">
            <a:extLst>
              <a:ext uri="{FF2B5EF4-FFF2-40B4-BE49-F238E27FC236}">
                <a16:creationId xmlns:a16="http://schemas.microsoft.com/office/drawing/2014/main" id="{ED36800A-0C2C-4A66-B5D5-1704EF2BB5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71" y="4418612"/>
            <a:ext cx="2741587" cy="190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240915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День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дошкольного</a:t>
            </a:r>
            <a:r>
              <a:rPr sz="1800" b="1" spc="-2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работника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73126" y="3950081"/>
            <a:ext cx="8428990" cy="1798320"/>
            <a:chOff x="399668" y="3462528"/>
            <a:chExt cx="8428990" cy="179832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500883" y="3500628"/>
              <a:ext cx="1743456" cy="1688592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2481833" y="3481578"/>
              <a:ext cx="1781810" cy="1727200"/>
            </a:xfrm>
            <a:custGeom>
              <a:avLst/>
              <a:gdLst/>
              <a:ahLst/>
              <a:cxnLst/>
              <a:rect l="l" t="t" r="r" b="b"/>
              <a:pathLst>
                <a:path w="1781810" h="1727200">
                  <a:moveTo>
                    <a:pt x="0" y="1726692"/>
                  </a:moveTo>
                  <a:lnTo>
                    <a:pt x="1781556" y="1726692"/>
                  </a:lnTo>
                  <a:lnTo>
                    <a:pt x="1781556" y="0"/>
                  </a:lnTo>
                  <a:lnTo>
                    <a:pt x="0" y="0"/>
                  </a:lnTo>
                  <a:lnTo>
                    <a:pt x="0" y="1726692"/>
                  </a:lnTo>
                  <a:close/>
                </a:path>
              </a:pathLst>
            </a:custGeom>
            <a:ln w="38099">
              <a:solidFill>
                <a:srgbClr val="E6F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01255" y="3643884"/>
              <a:ext cx="1798320" cy="142798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6986904" y="3629533"/>
              <a:ext cx="1826895" cy="1456690"/>
            </a:xfrm>
            <a:custGeom>
              <a:avLst/>
              <a:gdLst/>
              <a:ahLst/>
              <a:cxnLst/>
              <a:rect l="l" t="t" r="r" b="b"/>
              <a:pathLst>
                <a:path w="1826895" h="1456689">
                  <a:moveTo>
                    <a:pt x="0" y="1456563"/>
                  </a:moveTo>
                  <a:lnTo>
                    <a:pt x="1826895" y="1456563"/>
                  </a:lnTo>
                  <a:lnTo>
                    <a:pt x="1826895" y="0"/>
                  </a:lnTo>
                  <a:lnTo>
                    <a:pt x="0" y="0"/>
                  </a:lnTo>
                  <a:lnTo>
                    <a:pt x="0" y="1456563"/>
                  </a:lnTo>
                  <a:close/>
                </a:path>
              </a:pathLst>
            </a:custGeom>
            <a:ln w="28575">
              <a:solidFill>
                <a:srgbClr val="E6F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43372" y="3500628"/>
              <a:ext cx="1286255" cy="171450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5629021" y="3486277"/>
              <a:ext cx="1315085" cy="1743075"/>
            </a:xfrm>
            <a:custGeom>
              <a:avLst/>
              <a:gdLst/>
              <a:ahLst/>
              <a:cxnLst/>
              <a:rect l="l" t="t" r="r" b="b"/>
              <a:pathLst>
                <a:path w="1315084" h="1743075">
                  <a:moveTo>
                    <a:pt x="0" y="1743075"/>
                  </a:moveTo>
                  <a:lnTo>
                    <a:pt x="1314830" y="1743075"/>
                  </a:lnTo>
                  <a:lnTo>
                    <a:pt x="1314830" y="0"/>
                  </a:lnTo>
                  <a:lnTo>
                    <a:pt x="0" y="0"/>
                  </a:lnTo>
                  <a:lnTo>
                    <a:pt x="0" y="1743075"/>
                  </a:lnTo>
                  <a:close/>
                </a:path>
              </a:pathLst>
            </a:custGeom>
            <a:ln w="28575">
              <a:solidFill>
                <a:srgbClr val="E6F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28243" y="3500628"/>
              <a:ext cx="2001012" cy="1731264"/>
            </a:xfrm>
            <a:prstGeom prst="rect">
              <a:avLst/>
            </a:prstGeom>
          </p:spPr>
        </p:pic>
        <p:sp>
          <p:nvSpPr>
            <p:cNvPr id="11" name="object 11"/>
            <p:cNvSpPr/>
            <p:nvPr/>
          </p:nvSpPr>
          <p:spPr>
            <a:xfrm>
              <a:off x="413956" y="3486277"/>
              <a:ext cx="2030095" cy="1760220"/>
            </a:xfrm>
            <a:custGeom>
              <a:avLst/>
              <a:gdLst/>
              <a:ahLst/>
              <a:cxnLst/>
              <a:rect l="l" t="t" r="r" b="b"/>
              <a:pathLst>
                <a:path w="2030095" h="1760220">
                  <a:moveTo>
                    <a:pt x="0" y="1759839"/>
                  </a:moveTo>
                  <a:lnTo>
                    <a:pt x="2029587" y="1759839"/>
                  </a:lnTo>
                  <a:lnTo>
                    <a:pt x="2029587" y="0"/>
                  </a:lnTo>
                  <a:lnTo>
                    <a:pt x="0" y="0"/>
                  </a:lnTo>
                  <a:lnTo>
                    <a:pt x="0" y="1759839"/>
                  </a:lnTo>
                  <a:close/>
                </a:path>
              </a:pathLst>
            </a:custGeom>
            <a:ln w="28575">
              <a:solidFill>
                <a:srgbClr val="E6F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285488" y="3500628"/>
              <a:ext cx="1286256" cy="1714500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4266438" y="3481578"/>
              <a:ext cx="1324610" cy="1752600"/>
            </a:xfrm>
            <a:custGeom>
              <a:avLst/>
              <a:gdLst/>
              <a:ahLst/>
              <a:cxnLst/>
              <a:rect l="l" t="t" r="r" b="b"/>
              <a:pathLst>
                <a:path w="1324610" h="1752600">
                  <a:moveTo>
                    <a:pt x="0" y="1752600"/>
                  </a:moveTo>
                  <a:lnTo>
                    <a:pt x="1324356" y="1752600"/>
                  </a:lnTo>
                  <a:lnTo>
                    <a:pt x="1324356" y="0"/>
                  </a:lnTo>
                  <a:lnTo>
                    <a:pt x="0" y="0"/>
                  </a:lnTo>
                  <a:lnTo>
                    <a:pt x="0" y="1752600"/>
                  </a:lnTo>
                  <a:close/>
                </a:path>
              </a:pathLst>
            </a:custGeom>
            <a:ln w="38100">
              <a:solidFill>
                <a:srgbClr val="E6F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4" name="object 14"/>
          <p:cNvGrpSpPr/>
          <p:nvPr/>
        </p:nvGrpSpPr>
        <p:grpSpPr>
          <a:xfrm>
            <a:off x="2647442" y="890715"/>
            <a:ext cx="6139815" cy="1694814"/>
            <a:chOff x="2676144" y="890016"/>
            <a:chExt cx="6139815" cy="1694814"/>
          </a:xfrm>
        </p:grpSpPr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714244" y="928116"/>
              <a:ext cx="2212848" cy="1618488"/>
            </a:xfrm>
            <a:prstGeom prst="rect">
              <a:avLst/>
            </a:prstGeom>
          </p:spPr>
        </p:pic>
        <p:sp>
          <p:nvSpPr>
            <p:cNvPr id="16" name="object 16"/>
            <p:cNvSpPr/>
            <p:nvPr/>
          </p:nvSpPr>
          <p:spPr>
            <a:xfrm>
              <a:off x="2695194" y="909066"/>
              <a:ext cx="2251075" cy="1656714"/>
            </a:xfrm>
            <a:custGeom>
              <a:avLst/>
              <a:gdLst/>
              <a:ahLst/>
              <a:cxnLst/>
              <a:rect l="l" t="t" r="r" b="b"/>
              <a:pathLst>
                <a:path w="2251075" h="1656714">
                  <a:moveTo>
                    <a:pt x="0" y="1656588"/>
                  </a:moveTo>
                  <a:lnTo>
                    <a:pt x="2250948" y="1656588"/>
                  </a:lnTo>
                  <a:lnTo>
                    <a:pt x="2250948" y="0"/>
                  </a:lnTo>
                  <a:lnTo>
                    <a:pt x="0" y="0"/>
                  </a:lnTo>
                  <a:lnTo>
                    <a:pt x="0" y="1656588"/>
                  </a:lnTo>
                  <a:close/>
                </a:path>
              </a:pathLst>
            </a:custGeom>
            <a:ln w="38100">
              <a:solidFill>
                <a:srgbClr val="E6F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000244" y="928116"/>
              <a:ext cx="1755648" cy="1618488"/>
            </a:xfrm>
            <a:prstGeom prst="rect">
              <a:avLst/>
            </a:prstGeom>
          </p:spPr>
        </p:pic>
        <p:sp>
          <p:nvSpPr>
            <p:cNvPr id="18" name="object 18"/>
            <p:cNvSpPr/>
            <p:nvPr/>
          </p:nvSpPr>
          <p:spPr>
            <a:xfrm>
              <a:off x="4981194" y="909066"/>
              <a:ext cx="1793875" cy="1656714"/>
            </a:xfrm>
            <a:custGeom>
              <a:avLst/>
              <a:gdLst/>
              <a:ahLst/>
              <a:cxnLst/>
              <a:rect l="l" t="t" r="r" b="b"/>
              <a:pathLst>
                <a:path w="1793875" h="1656714">
                  <a:moveTo>
                    <a:pt x="0" y="1656588"/>
                  </a:moveTo>
                  <a:lnTo>
                    <a:pt x="1793748" y="1656588"/>
                  </a:lnTo>
                  <a:lnTo>
                    <a:pt x="1793748" y="0"/>
                  </a:lnTo>
                  <a:lnTo>
                    <a:pt x="0" y="0"/>
                  </a:lnTo>
                  <a:lnTo>
                    <a:pt x="0" y="1656588"/>
                  </a:lnTo>
                  <a:close/>
                </a:path>
              </a:pathLst>
            </a:custGeom>
            <a:ln w="38100">
              <a:solidFill>
                <a:srgbClr val="E6F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9" name="object 19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786372" y="928116"/>
              <a:ext cx="2001012" cy="1595627"/>
            </a:xfrm>
            <a:prstGeom prst="rect">
              <a:avLst/>
            </a:prstGeom>
          </p:spPr>
        </p:pic>
        <p:sp>
          <p:nvSpPr>
            <p:cNvPr id="20" name="object 20"/>
            <p:cNvSpPr/>
            <p:nvPr/>
          </p:nvSpPr>
          <p:spPr>
            <a:xfrm>
              <a:off x="6772021" y="913765"/>
              <a:ext cx="2030095" cy="1624330"/>
            </a:xfrm>
            <a:custGeom>
              <a:avLst/>
              <a:gdLst/>
              <a:ahLst/>
              <a:cxnLst/>
              <a:rect l="l" t="t" r="r" b="b"/>
              <a:pathLst>
                <a:path w="2030095" h="1624330">
                  <a:moveTo>
                    <a:pt x="0" y="1624202"/>
                  </a:moveTo>
                  <a:lnTo>
                    <a:pt x="2029586" y="1624202"/>
                  </a:lnTo>
                  <a:lnTo>
                    <a:pt x="2029586" y="0"/>
                  </a:lnTo>
                  <a:lnTo>
                    <a:pt x="0" y="0"/>
                  </a:lnTo>
                  <a:lnTo>
                    <a:pt x="0" y="1624202"/>
                  </a:lnTo>
                  <a:close/>
                </a:path>
              </a:pathLst>
            </a:custGeom>
            <a:ln w="28574">
              <a:solidFill>
                <a:srgbClr val="E6F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490829" y="2861563"/>
            <a:ext cx="8147684" cy="445770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12700" marR="5080" indent="30480">
              <a:lnSpc>
                <a:spcPct val="72500"/>
              </a:lnSpc>
              <a:spcBef>
                <a:spcPts val="620"/>
              </a:spcBef>
            </a:pPr>
            <a:r>
              <a:rPr sz="1600" dirty="0">
                <a:latin typeface="Times New Roman"/>
                <a:cs typeface="Times New Roman"/>
              </a:rPr>
              <a:t>Была</a:t>
            </a:r>
            <a:r>
              <a:rPr sz="1600" spc="-2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проведена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акция</a:t>
            </a:r>
            <a:r>
              <a:rPr sz="1600" spc="35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«День</a:t>
            </a:r>
            <a:r>
              <a:rPr sz="1600" spc="-2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здорового</a:t>
            </a:r>
            <a:r>
              <a:rPr sz="1600" spc="-6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питания</a:t>
            </a:r>
            <a:r>
              <a:rPr sz="1600" spc="-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отказа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от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излишеств</a:t>
            </a:r>
            <a:r>
              <a:rPr sz="1600" spc="5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в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еде»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(27</a:t>
            </a:r>
            <a:r>
              <a:rPr sz="1600" spc="-3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сентября). Сотрудникам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необходимо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dirty="0">
                <a:latin typeface="Times New Roman"/>
                <a:cs typeface="Times New Roman"/>
              </a:rPr>
              <a:t>было</a:t>
            </a:r>
            <a:r>
              <a:rPr sz="1600" spc="-50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приготовить</a:t>
            </a:r>
            <a:r>
              <a:rPr sz="1600" spc="-40" dirty="0">
                <a:latin typeface="Times New Roman"/>
                <a:cs typeface="Times New Roman"/>
              </a:rPr>
              <a:t> </a:t>
            </a:r>
            <a:r>
              <a:rPr sz="1600" spc="-20" dirty="0">
                <a:latin typeface="Times New Roman"/>
                <a:cs typeface="Times New Roman"/>
              </a:rPr>
              <a:t>блюда,</a:t>
            </a:r>
            <a:r>
              <a:rPr sz="1600" spc="-4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соответствующие</a:t>
            </a:r>
            <a:r>
              <a:rPr sz="1600" spc="-1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правильному</a:t>
            </a:r>
            <a:r>
              <a:rPr sz="1600" spc="-35" dirty="0">
                <a:latin typeface="Times New Roman"/>
                <a:cs typeface="Times New Roman"/>
              </a:rPr>
              <a:t> </a:t>
            </a:r>
            <a:r>
              <a:rPr sz="1600" spc="-10" dirty="0">
                <a:latin typeface="Times New Roman"/>
                <a:cs typeface="Times New Roman"/>
              </a:rPr>
              <a:t>питанию.</a:t>
            </a:r>
            <a:endParaRPr sz="1600">
              <a:latin typeface="Times New Roman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390143" y="890016"/>
            <a:ext cx="2237740" cy="1696720"/>
            <a:chOff x="390143" y="890016"/>
            <a:chExt cx="2237740" cy="1696720"/>
          </a:xfrm>
        </p:grpSpPr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28243" y="928116"/>
              <a:ext cx="2161032" cy="1620012"/>
            </a:xfrm>
            <a:prstGeom prst="rect">
              <a:avLst/>
            </a:prstGeom>
          </p:spPr>
        </p:pic>
        <p:sp>
          <p:nvSpPr>
            <p:cNvPr id="24" name="object 24"/>
            <p:cNvSpPr/>
            <p:nvPr/>
          </p:nvSpPr>
          <p:spPr>
            <a:xfrm>
              <a:off x="409193" y="909066"/>
              <a:ext cx="2199640" cy="1658620"/>
            </a:xfrm>
            <a:custGeom>
              <a:avLst/>
              <a:gdLst/>
              <a:ahLst/>
              <a:cxnLst/>
              <a:rect l="l" t="t" r="r" b="b"/>
              <a:pathLst>
                <a:path w="2199640" h="1658620">
                  <a:moveTo>
                    <a:pt x="0" y="1658112"/>
                  </a:moveTo>
                  <a:lnTo>
                    <a:pt x="2199132" y="1658112"/>
                  </a:lnTo>
                  <a:lnTo>
                    <a:pt x="2199132" y="0"/>
                  </a:lnTo>
                  <a:lnTo>
                    <a:pt x="0" y="0"/>
                  </a:lnTo>
                  <a:lnTo>
                    <a:pt x="0" y="1658112"/>
                  </a:lnTo>
                  <a:close/>
                </a:path>
              </a:pathLst>
            </a:custGeom>
            <a:ln w="38100">
              <a:solidFill>
                <a:srgbClr val="E6FF9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29816" y="320802"/>
            <a:ext cx="547751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10" dirty="0">
                <a:latin typeface="Times New Roman"/>
                <a:cs typeface="Times New Roman"/>
              </a:rPr>
              <a:t>Направление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«Повышение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физической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активности»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6595" y="729233"/>
            <a:ext cx="7940675" cy="594995"/>
          </a:xfrm>
          <a:prstGeom prst="rect">
            <a:avLst/>
          </a:prstGeom>
        </p:spPr>
        <p:txBody>
          <a:bodyPr vert="horz" wrap="square" lIns="0" tIns="48894" rIns="0" bIns="0" rtlCol="0">
            <a:spAutoFit/>
          </a:bodyPr>
          <a:lstStyle/>
          <a:p>
            <a:pPr marL="12700" marR="5080" indent="-5080" algn="ctr">
              <a:lnSpc>
                <a:spcPct val="83300"/>
              </a:lnSpc>
              <a:spcBef>
                <a:spcPts val="384"/>
              </a:spcBef>
            </a:pPr>
            <a:r>
              <a:rPr sz="1400" dirty="0">
                <a:latin typeface="Times New Roman"/>
                <a:cs typeface="Times New Roman"/>
              </a:rPr>
              <a:t>При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реализации</a:t>
            </a:r>
            <a:r>
              <a:rPr sz="1400" spc="-10" dirty="0">
                <a:latin typeface="Times New Roman"/>
                <a:cs typeface="Times New Roman"/>
              </a:rPr>
              <a:t> данного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направления </a:t>
            </a:r>
            <a:r>
              <a:rPr sz="1400" dirty="0">
                <a:latin typeface="Times New Roman"/>
                <a:cs typeface="Times New Roman"/>
              </a:rPr>
              <a:t>была</a:t>
            </a:r>
            <a:r>
              <a:rPr sz="1400" spc="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проведена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лекция</a:t>
            </a:r>
            <a:r>
              <a:rPr sz="1400" spc="-10" dirty="0">
                <a:latin typeface="Times New Roman"/>
                <a:cs typeface="Times New Roman"/>
              </a:rPr>
              <a:t> «Значение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физической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активности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для </a:t>
            </a:r>
            <a:r>
              <a:rPr sz="1400" dirty="0">
                <a:latin typeface="Times New Roman"/>
                <a:cs typeface="Times New Roman"/>
              </a:rPr>
              <a:t>организма»,</a:t>
            </a:r>
            <a:r>
              <a:rPr sz="1400" spc="-4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после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чего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2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раза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неделю</a:t>
            </a:r>
            <a:r>
              <a:rPr sz="1400" spc="-20" dirty="0">
                <a:latin typeface="Times New Roman"/>
                <a:cs typeface="Times New Roman"/>
              </a:rPr>
              <a:t> проходили</a:t>
            </a:r>
            <a:r>
              <a:rPr sz="1400" spc="-5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занятия</a:t>
            </a:r>
            <a:r>
              <a:rPr sz="1400" spc="-30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спортом</a:t>
            </a:r>
            <a:r>
              <a:rPr sz="1400" spc="-3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с</a:t>
            </a:r>
            <a:r>
              <a:rPr sz="1400" spc="-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целью</a:t>
            </a:r>
            <a:r>
              <a:rPr sz="1400" spc="-2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обучения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упражнениям</a:t>
            </a:r>
            <a:r>
              <a:rPr sz="1400" spc="-45" dirty="0">
                <a:latin typeface="Times New Roman"/>
                <a:cs typeface="Times New Roman"/>
              </a:rPr>
              <a:t> </a:t>
            </a:r>
            <a:r>
              <a:rPr sz="1400" spc="-25" dirty="0">
                <a:latin typeface="Times New Roman"/>
                <a:cs typeface="Times New Roman"/>
              </a:rPr>
              <a:t>для </a:t>
            </a:r>
            <a:r>
              <a:rPr sz="1400" spc="-10" dirty="0">
                <a:latin typeface="Times New Roman"/>
                <a:cs typeface="Times New Roman"/>
              </a:rPr>
              <a:t>самостоятельных</a:t>
            </a:r>
            <a:r>
              <a:rPr sz="1400" spc="-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занятий</a:t>
            </a:r>
            <a:r>
              <a:rPr sz="1400" spc="15" dirty="0">
                <a:latin typeface="Times New Roman"/>
                <a:cs typeface="Times New Roman"/>
              </a:rPr>
              <a:t> </a:t>
            </a:r>
            <a:r>
              <a:rPr sz="1400" dirty="0">
                <a:latin typeface="Times New Roman"/>
                <a:cs typeface="Times New Roman"/>
              </a:rPr>
              <a:t>в</a:t>
            </a:r>
            <a:r>
              <a:rPr sz="1400" spc="30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домашних</a:t>
            </a:r>
            <a:r>
              <a:rPr sz="1400" spc="-25" dirty="0">
                <a:latin typeface="Times New Roman"/>
                <a:cs typeface="Times New Roman"/>
              </a:rPr>
              <a:t> </a:t>
            </a:r>
            <a:r>
              <a:rPr sz="1400" spc="-10" dirty="0">
                <a:latin typeface="Times New Roman"/>
                <a:cs typeface="Times New Roman"/>
              </a:rPr>
              <a:t>условиях.</a:t>
            </a:r>
            <a:endParaRPr sz="1400">
              <a:latin typeface="Times New Roman"/>
              <a:cs typeface="Times New Roman"/>
            </a:endParaRP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2E7F74C7-BB0E-4011-B0F3-4077F3F8C6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366" y="1524000"/>
            <a:ext cx="3773554" cy="252946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0920079-5697-4AA6-B848-4578F39580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787" y="1526219"/>
            <a:ext cx="3627847" cy="252946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D460CCBB-DDAF-4E23-A5BF-CA017C8142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298" y="4179672"/>
            <a:ext cx="4219268" cy="23086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5447" y="420370"/>
            <a:ext cx="4815891" cy="2854756"/>
          </a:xfrm>
          <a:prstGeom prst="rect">
            <a:avLst/>
          </a:prstGeom>
        </p:spPr>
        <p:txBody>
          <a:bodyPr vert="horz" wrap="square" lIns="0" tIns="71755" rIns="0" bIns="0" rtlCol="0">
            <a:spAutoFit/>
          </a:bodyPr>
          <a:lstStyle/>
          <a:p>
            <a:pPr marL="2045970" marR="81915" indent="-1837055">
              <a:lnSpc>
                <a:spcPct val="78300"/>
              </a:lnSpc>
              <a:spcBef>
                <a:spcPts val="565"/>
              </a:spcBef>
            </a:pPr>
            <a:r>
              <a:rPr sz="1800" b="1" spc="-10" dirty="0">
                <a:latin typeface="Times New Roman"/>
                <a:cs typeface="Times New Roman"/>
              </a:rPr>
              <a:t>Направление</a:t>
            </a:r>
            <a:r>
              <a:rPr sz="1800" b="1" spc="-50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«Профилактика</a:t>
            </a:r>
            <a:r>
              <a:rPr sz="1800" b="1" spc="-1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потребления табака»</a:t>
            </a:r>
            <a:endParaRPr sz="1800" dirty="0">
              <a:latin typeface="Times New Roman"/>
              <a:cs typeface="Times New Roman"/>
            </a:endParaRPr>
          </a:p>
          <a:p>
            <a:pPr marL="12700">
              <a:lnSpc>
                <a:spcPts val="1475"/>
              </a:lnSpc>
            </a:pPr>
            <a:r>
              <a:rPr sz="1800" dirty="0">
                <a:latin typeface="Times New Roman"/>
                <a:cs typeface="Times New Roman"/>
              </a:rPr>
              <a:t>Были</a:t>
            </a:r>
            <a:r>
              <a:rPr sz="1800" spc="-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проведены</a:t>
            </a:r>
            <a:r>
              <a:rPr sz="1800" spc="-8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следующие</a:t>
            </a:r>
            <a:r>
              <a:rPr sz="1800" spc="-11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мероприятия:</a:t>
            </a:r>
            <a:endParaRPr sz="1800" dirty="0">
              <a:latin typeface="Times New Roman"/>
              <a:cs typeface="Times New Roman"/>
            </a:endParaRPr>
          </a:p>
          <a:p>
            <a:pPr marL="144145" indent="-131445">
              <a:lnSpc>
                <a:spcPts val="1700"/>
              </a:lnSpc>
              <a:buChar char="-"/>
              <a:tabLst>
                <a:tab pos="144145" algn="l"/>
              </a:tabLst>
            </a:pPr>
            <a:r>
              <a:rPr sz="1800" dirty="0">
                <a:solidFill>
                  <a:srgbClr val="0D0D0D"/>
                </a:solidFill>
                <a:latin typeface="Times New Roman"/>
                <a:cs typeface="Times New Roman"/>
              </a:rPr>
              <a:t>Лекция</a:t>
            </a:r>
            <a:r>
              <a:rPr sz="1800" spc="-60" dirty="0">
                <a:solidFill>
                  <a:srgbClr val="0D0D0D"/>
                </a:solidFill>
                <a:latin typeface="Times New Roman"/>
                <a:cs typeface="Times New Roman"/>
              </a:rPr>
              <a:t> </a:t>
            </a:r>
            <a:r>
              <a:rPr sz="1800" dirty="0">
                <a:solidFill>
                  <a:srgbClr val="0D0D0D"/>
                </a:solidFill>
                <a:latin typeface="Times New Roman"/>
                <a:cs typeface="Times New Roman"/>
              </a:rPr>
              <a:t>«Вред</a:t>
            </a:r>
            <a:r>
              <a:rPr sz="1800" spc="-60" dirty="0">
                <a:solidFill>
                  <a:srgbClr val="0D0D0D"/>
                </a:solidFill>
                <a:latin typeface="Times New Roman"/>
                <a:cs typeface="Times New Roman"/>
              </a:rPr>
              <a:t> </a:t>
            </a:r>
            <a:r>
              <a:rPr sz="1800" spc="-10" dirty="0">
                <a:solidFill>
                  <a:srgbClr val="0D0D0D"/>
                </a:solidFill>
                <a:latin typeface="Times New Roman"/>
                <a:cs typeface="Times New Roman"/>
              </a:rPr>
              <a:t>курения».</a:t>
            </a:r>
            <a:endParaRPr sz="1800" dirty="0">
              <a:latin typeface="Times New Roman"/>
              <a:cs typeface="Times New Roman"/>
            </a:endParaRPr>
          </a:p>
          <a:p>
            <a:pPr marL="144780" indent="-132080">
              <a:lnSpc>
                <a:spcPts val="1700"/>
              </a:lnSpc>
              <a:buChar char="-"/>
              <a:tabLst>
                <a:tab pos="144780" algn="l"/>
              </a:tabLst>
            </a:pPr>
            <a:r>
              <a:rPr sz="1800" dirty="0">
                <a:latin typeface="Times New Roman"/>
                <a:cs typeface="Times New Roman"/>
              </a:rPr>
              <a:t>Распространение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среди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25" dirty="0">
                <a:latin typeface="Times New Roman"/>
                <a:cs typeface="Times New Roman"/>
              </a:rPr>
              <a:t>сотрудников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 err="1">
                <a:latin typeface="Times New Roman"/>
                <a:cs typeface="Times New Roman"/>
              </a:rPr>
              <a:t>памяток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о</a:t>
            </a:r>
            <a:r>
              <a:rPr lang="ru-RU" spc="-50" dirty="0">
                <a:latin typeface="Times New Roman"/>
                <a:cs typeface="Times New Roman"/>
              </a:rPr>
              <a:t> </a:t>
            </a:r>
            <a:r>
              <a:rPr sz="1800" dirty="0" err="1">
                <a:latin typeface="Times New Roman"/>
                <a:cs typeface="Times New Roman"/>
              </a:rPr>
              <a:t>вреде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курения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способах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преодоления </a:t>
            </a:r>
            <a:r>
              <a:rPr sz="1800" dirty="0">
                <a:latin typeface="Times New Roman"/>
                <a:cs typeface="Times New Roman"/>
              </a:rPr>
              <a:t>зависимости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от</a:t>
            </a:r>
            <a:r>
              <a:rPr sz="1800" spc="-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табака.</a:t>
            </a:r>
            <a:endParaRPr sz="1800" dirty="0">
              <a:latin typeface="Times New Roman"/>
              <a:cs typeface="Times New Roman"/>
            </a:endParaRPr>
          </a:p>
          <a:p>
            <a:pPr marL="144145" indent="-131445">
              <a:lnSpc>
                <a:spcPts val="1465"/>
              </a:lnSpc>
              <a:buChar char="-"/>
              <a:tabLst>
                <a:tab pos="144145" algn="l"/>
              </a:tabLst>
            </a:pPr>
            <a:r>
              <a:rPr sz="1800" dirty="0">
                <a:latin typeface="Times New Roman"/>
                <a:cs typeface="Times New Roman"/>
              </a:rPr>
              <a:t>Проведение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акции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«Отказ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от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табака»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(</a:t>
            </a:r>
            <a:r>
              <a:rPr sz="1800" spc="-10" dirty="0" err="1">
                <a:latin typeface="Times New Roman"/>
                <a:cs typeface="Times New Roman"/>
              </a:rPr>
              <a:t>обмен</a:t>
            </a:r>
            <a:r>
              <a:rPr lang="ru-RU" spc="-10" dirty="0">
                <a:latin typeface="Times New Roman"/>
                <a:cs typeface="Times New Roman"/>
              </a:rPr>
              <a:t> </a:t>
            </a:r>
            <a:r>
              <a:rPr sz="1800" dirty="0" err="1">
                <a:latin typeface="Times New Roman"/>
                <a:cs typeface="Times New Roman"/>
              </a:rPr>
              <a:t>сигарет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на</a:t>
            </a:r>
            <a:r>
              <a:rPr sz="1800" spc="-3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яблоко).</a:t>
            </a:r>
            <a:endParaRPr sz="1800" dirty="0">
              <a:latin typeface="Times New Roman"/>
              <a:cs typeface="Times New Roman"/>
            </a:endParaRPr>
          </a:p>
          <a:p>
            <a:pPr marL="12700" marR="5080" indent="131445">
              <a:lnSpc>
                <a:spcPct val="78700"/>
              </a:lnSpc>
              <a:spcBef>
                <a:spcPts val="235"/>
              </a:spcBef>
              <a:buChar char="-"/>
              <a:tabLst>
                <a:tab pos="144145" algn="l"/>
              </a:tabLst>
            </a:pPr>
            <a:r>
              <a:rPr sz="1800" spc="-10" dirty="0">
                <a:latin typeface="Times New Roman"/>
                <a:cs typeface="Times New Roman"/>
              </a:rPr>
              <a:t>Контроль</a:t>
            </a:r>
            <a:r>
              <a:rPr sz="1800" spc="-60" dirty="0">
                <a:latin typeface="Times New Roman"/>
                <a:cs typeface="Times New Roman"/>
              </a:rPr>
              <a:t> </a:t>
            </a:r>
            <a:r>
              <a:rPr sz="1800" spc="-20" dirty="0">
                <a:latin typeface="Times New Roman"/>
                <a:cs typeface="Times New Roman"/>
              </a:rPr>
              <a:t>соблюдения</a:t>
            </a:r>
            <a:r>
              <a:rPr sz="1800" spc="-50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полного</a:t>
            </a:r>
            <a:r>
              <a:rPr sz="1800" spc="-5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запрета</a:t>
            </a:r>
            <a:r>
              <a:rPr sz="1800" spc="-65" dirty="0">
                <a:latin typeface="Times New Roman"/>
                <a:cs typeface="Times New Roman"/>
              </a:rPr>
              <a:t> </a:t>
            </a:r>
            <a:r>
              <a:rPr sz="1800" spc="-10" dirty="0">
                <a:latin typeface="Times New Roman"/>
                <a:cs typeface="Times New Roman"/>
              </a:rPr>
              <a:t>курения </a:t>
            </a:r>
            <a:r>
              <a:rPr sz="1800" dirty="0">
                <a:latin typeface="Times New Roman"/>
                <a:cs typeface="Times New Roman"/>
              </a:rPr>
              <a:t>в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помещениях</a:t>
            </a:r>
            <a:r>
              <a:rPr sz="1800" spc="-4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и</a:t>
            </a:r>
            <a:r>
              <a:rPr sz="1800" spc="-4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на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территории</a:t>
            </a:r>
            <a:r>
              <a:rPr sz="1800" spc="-3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учреждения</a:t>
            </a:r>
            <a:r>
              <a:rPr sz="1800" spc="-75" dirty="0">
                <a:latin typeface="Times New Roman"/>
                <a:cs typeface="Times New Roman"/>
              </a:rPr>
              <a:t> </a:t>
            </a:r>
            <a:r>
              <a:rPr sz="1800" spc="-50" dirty="0">
                <a:latin typeface="Times New Roman"/>
                <a:cs typeface="Times New Roman"/>
              </a:rPr>
              <a:t>с </a:t>
            </a:r>
            <a:r>
              <a:rPr sz="1800" dirty="0">
                <a:latin typeface="Times New Roman"/>
                <a:cs typeface="Times New Roman"/>
              </a:rPr>
              <a:t>применением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штрафных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санкций</a:t>
            </a:r>
            <a:r>
              <a:rPr sz="1800" spc="-25" dirty="0">
                <a:latin typeface="Times New Roman"/>
                <a:cs typeface="Times New Roman"/>
              </a:rPr>
              <a:t> </a:t>
            </a:r>
            <a:r>
              <a:rPr sz="1800" dirty="0">
                <a:latin typeface="Times New Roman"/>
                <a:cs typeface="Times New Roman"/>
              </a:rPr>
              <a:t>к</a:t>
            </a:r>
            <a:r>
              <a:rPr sz="1800" spc="-10" dirty="0">
                <a:latin typeface="Times New Roman"/>
                <a:cs typeface="Times New Roman"/>
              </a:rPr>
              <a:t> курящим сотрудникам.</a:t>
            </a:r>
            <a:endParaRPr sz="1800" dirty="0">
              <a:latin typeface="Times New Roman"/>
              <a:cs typeface="Times New Roman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71744" y="571499"/>
            <a:ext cx="3267456" cy="2900997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2304669" y="3037408"/>
            <a:ext cx="3267075" cy="3406140"/>
            <a:chOff x="5507735" y="3020580"/>
            <a:chExt cx="3267075" cy="3406140"/>
          </a:xfrm>
        </p:grpSpPr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929883" y="3572256"/>
              <a:ext cx="2427732" cy="2853905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984747" y="3020580"/>
              <a:ext cx="2315718" cy="250685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95542" y="3034665"/>
              <a:ext cx="2281555" cy="216408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07735" y="3297923"/>
              <a:ext cx="1681734" cy="24766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519800" y="3312541"/>
              <a:ext cx="1646047" cy="212852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269479" y="3384804"/>
              <a:ext cx="112012" cy="70865"/>
            </a:xfrm>
            <a:prstGeom prst="rect">
              <a:avLst/>
            </a:prstGeom>
          </p:spPr>
        </p:pic>
        <p:sp>
          <p:nvSpPr>
            <p:cNvPr id="15" name="object 15"/>
            <p:cNvSpPr/>
            <p:nvPr/>
          </p:nvSpPr>
          <p:spPr>
            <a:xfrm>
              <a:off x="7287132" y="3405894"/>
              <a:ext cx="65405" cy="23495"/>
            </a:xfrm>
            <a:custGeom>
              <a:avLst/>
              <a:gdLst/>
              <a:ahLst/>
              <a:cxnLst/>
              <a:rect l="l" t="t" r="r" b="b"/>
              <a:pathLst>
                <a:path w="65404" h="23495">
                  <a:moveTo>
                    <a:pt x="65074" y="0"/>
                  </a:moveTo>
                  <a:lnTo>
                    <a:pt x="0" y="0"/>
                  </a:lnTo>
                  <a:lnTo>
                    <a:pt x="0" y="23105"/>
                  </a:lnTo>
                  <a:lnTo>
                    <a:pt x="65074" y="23105"/>
                  </a:lnTo>
                  <a:lnTo>
                    <a:pt x="65074" y="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7287132" y="3405894"/>
              <a:ext cx="65405" cy="23495"/>
            </a:xfrm>
            <a:custGeom>
              <a:avLst/>
              <a:gdLst/>
              <a:ahLst/>
              <a:cxnLst/>
              <a:rect l="l" t="t" r="r" b="b"/>
              <a:pathLst>
                <a:path w="65404" h="23495">
                  <a:moveTo>
                    <a:pt x="0" y="23105"/>
                  </a:moveTo>
                  <a:lnTo>
                    <a:pt x="65074" y="23105"/>
                  </a:lnTo>
                  <a:lnTo>
                    <a:pt x="65074" y="0"/>
                  </a:lnTo>
                  <a:lnTo>
                    <a:pt x="0" y="0"/>
                  </a:lnTo>
                  <a:lnTo>
                    <a:pt x="0" y="23105"/>
                  </a:lnTo>
                  <a:close/>
                </a:path>
              </a:pathLst>
            </a:custGeom>
            <a:ln w="12192">
              <a:solidFill>
                <a:srgbClr val="05469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" name="object 17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7402067" y="3252203"/>
              <a:ext cx="1372362" cy="247662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413370" y="3266186"/>
              <a:ext cx="1337691" cy="21336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1114</Words>
  <Application>Microsoft Office PowerPoint</Application>
  <PresentationFormat>Экран (4:3)</PresentationFormat>
  <Paragraphs>146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Муниципальное бюджетное дошкольное образовательное  учреждение № 110 г. Липецка </vt:lpstr>
      <vt:lpstr>Презентация PowerPoint</vt:lpstr>
      <vt:lpstr>Презентация PowerPoint</vt:lpstr>
      <vt:lpstr>Презентация PowerPoint</vt:lpstr>
      <vt:lpstr>В здоровом теле – здоровый дух!</vt:lpstr>
      <vt:lpstr>Направление «Здоровое питание»</vt:lpstr>
      <vt:lpstr>День дошкольного работника</vt:lpstr>
      <vt:lpstr>Направление «Повышение физической активности»</vt:lpstr>
      <vt:lpstr>Презентация PowerPoint</vt:lpstr>
      <vt:lpstr>Презентация PowerPoint</vt:lpstr>
      <vt:lpstr>Направление «Сохранение психологического здоровья и благополучия» В рамках реализации данного направления были проведены различные мероприятия: психологические тренинги, лекции, арт-терапия и т.д. Также будет проведена сказкотерапия «Развитие самопознания через психологическую сказку».</vt:lpstr>
      <vt:lpstr>Презентация PowerPoint</vt:lpstr>
      <vt:lpstr>Презентация PowerPoint</vt:lpstr>
      <vt:lpstr>Презентация PowerPoint</vt:lpstr>
      <vt:lpstr>Презентация PowerPoint</vt:lpstr>
      <vt:lpstr>Оценка эффективности реализации мероприятий программы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 учреждение № 110 г. Липецка </dc:title>
  <cp:lastModifiedBy>User</cp:lastModifiedBy>
  <cp:revision>2</cp:revision>
  <dcterms:created xsi:type="dcterms:W3CDTF">2025-04-15T12:03:15Z</dcterms:created>
  <dcterms:modified xsi:type="dcterms:W3CDTF">2025-04-16T08:59:50Z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2025-04-15T00:00:00Z</vt:filetime>
  </property>
  <property fmtid="{D5CDD505-2E9C-101B-9397-08002B2CF9AE}" pid="3" name="LastSaved">
    <vt:filetime>2025-04-15T00:00:00Z</vt:filetime>
  </property>
  <property fmtid="{D5CDD505-2E9C-101B-9397-08002B2CF9AE}" pid="4" name="Producer">
    <vt:lpwstr>Pdftools SDK</vt:lpwstr>
  </property>
</Properties>
</file>