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12192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5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429612" y="1013984"/>
            <a:ext cx="7714388" cy="326063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800"/>
            </a:lvl1pPr>
          </a:lstStyle>
          <a:p>
            <a:r>
              <a:t>Click to edit Master title style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8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marL="0" lvl="0" indent="0" algn="l">
              <a:buNone/>
              <a:defRPr sz="18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Click to edit Master subtitle style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id="45" name="Shape 45"/>
          <p:cNvSpPr/>
          <p:nvPr/>
        </p:nv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429566" y="2229957"/>
            <a:ext cx="9238434" cy="3866043"/>
          </a:xfrm>
          <a:prstGeom prst="rect">
            <a:avLst/>
          </a:prstGeom>
        </p:spPr>
        <p:txBody>
          <a:bodyPr vert="eaVert"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9144000" y="1467699"/>
            <a:ext cx="1758460" cy="4628301"/>
          </a:xfrm>
          <a:prstGeom prst="rect">
            <a:avLst/>
          </a:prstGeom>
        </p:spPr>
        <p:txBody>
          <a:bodyPr vert="eaVert"/>
          <a:lstStyle>
            <a:defPPr/>
            <a:lvl1pPr lvl="0">
              <a:defRPr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1182312" y="1467699"/>
            <a:ext cx="7839379" cy="4628301"/>
          </a:xfrm>
          <a:prstGeom prst="rect">
            <a:avLst/>
          </a:prstGeom>
        </p:spPr>
        <p:txBody>
          <a:bodyPr vert="eaVert"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  <a:prstGeom prst="rect">
            <a:avLst/>
          </a:prstGeom>
        </p:spPr>
        <p:txBody>
          <a:bodyPr anchor="b"/>
          <a:lstStyle>
            <a:defPPr/>
            <a:lvl1pPr lvl="0">
              <a:defRPr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429566" y="2286000"/>
            <a:ext cx="9238434" cy="3810000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40" tIns="45720" rIns="91440" bIns="45720" anchor="ctr"/>
          <a:lstStyle/>
          <a:p>
            <a:pPr marL="0" indent="0" algn="ctr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  <a:prstGeom prst="rect">
            <a:avLst/>
          </a:prstGeom>
        </p:spPr>
        <p:txBody>
          <a:bodyPr anchor="t"/>
          <a:lstStyle>
            <a:defPPr/>
            <a:lvl1pPr lvl="0">
              <a:defRPr sz="4400"/>
            </a:lvl1pPr>
          </a:lstStyle>
          <a:p>
            <a:r>
              <a:t>Click to edit Master title style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2"/>
          </a:xfrm>
          <a:prstGeom prst="rect">
            <a:avLst/>
          </a:prstGeom>
        </p:spPr>
        <p:txBody>
          <a:bodyPr anchor="b">
            <a:normAutofit/>
          </a:bodyPr>
          <a:lstStyle>
            <a:defPPr/>
            <a:lvl1pPr marL="0" lv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40" tIns="45720" rIns="91440" bIns="45720" anchor="ctr"/>
          <a:lstStyle/>
          <a:p>
            <a:pPr marL="0" indent="0" algn="ctr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Click to edit Master title style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1429566" y="2135565"/>
            <a:ext cx="4495800" cy="3960435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6172200" y="2135565"/>
            <a:ext cx="4495800" cy="3960435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  <a:prstGeom prst="rect">
            <a:avLst/>
          </a:prstGeom>
        </p:spPr>
        <p:txBody>
          <a:bodyPr anchor="b">
            <a:normAutofit/>
          </a:bodyPr>
          <a:lstStyle>
            <a:defPPr/>
            <a:lvl1pPr marL="0" lv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body" idx="2"/>
          </p:nvPr>
        </p:nvSpPr>
        <p:spPr>
          <a:xfrm>
            <a:off x="1429567" y="3048000"/>
            <a:ext cx="4495800" cy="3048000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body" idx="3"/>
          </p:nvPr>
        </p:nvSpPr>
        <p:spPr>
          <a:xfrm>
            <a:off x="6172200" y="2013214"/>
            <a:ext cx="4495800" cy="704233"/>
          </a:xfrm>
          <a:prstGeom prst="rect">
            <a:avLst/>
          </a:prstGeom>
        </p:spPr>
        <p:txBody>
          <a:bodyPr anchor="b">
            <a:normAutofit/>
          </a:bodyPr>
          <a:lstStyle>
            <a:defPPr/>
            <a:lvl1pPr marL="0" lv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12" name="Shape 12"/>
          <p:cNvSpPr txBox="1">
            <a:spLocks noGrp="1"/>
          </p:cNvSpPr>
          <p:nvPr>
            <p:ph type="body" idx="4"/>
          </p:nvPr>
        </p:nvSpPr>
        <p:spPr>
          <a:xfrm>
            <a:off x="6172200" y="3048000"/>
            <a:ext cx="4495800" cy="3048000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tx1"/>
                </a:solidFill>
              </a:defRPr>
            </a:lvl1pPr>
            <a:lvl2pPr lvl="1">
              <a:defRPr>
                <a:solidFill>
                  <a:schemeClr val="tx1"/>
                </a:solidFill>
              </a:defRPr>
            </a:lvl2pPr>
            <a:lvl3pPr lvl="2">
              <a:defRPr>
                <a:solidFill>
                  <a:schemeClr val="tx1"/>
                </a:solidFill>
              </a:defRPr>
            </a:lvl3pPr>
            <a:lvl4pPr lvl="3">
              <a:defRPr>
                <a:solidFill>
                  <a:schemeClr val="tx1"/>
                </a:solidFill>
              </a:defRPr>
            </a:lvl4pPr>
            <a:lvl5pPr lvl="4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id="16" name="Shape 16"/>
          <p:cNvSpPr/>
          <p:nvPr/>
        </p:nv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  <p:sp>
        <p:nvSpPr>
          <p:cNvPr id="17" name="Shape 17"/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1443740" y="1558944"/>
            <a:ext cx="3279689" cy="1864195"/>
          </a:xfrm>
          <a:prstGeom prst="rect">
            <a:avLst/>
          </a:prstGeom>
        </p:spPr>
        <p:txBody>
          <a:bodyPr anchor="b"/>
          <a:lstStyle>
            <a:defPPr/>
            <a:lvl1pPr lvl="0" algn="r">
              <a:defRPr sz="2800"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5334000" y="762000"/>
            <a:ext cx="5333998" cy="5334000"/>
          </a:xfrm>
          <a:prstGeom prst="rect">
            <a:avLst/>
          </a:prstGeom>
        </p:spPr>
        <p:txBody>
          <a:bodyPr anchor="ctr">
            <a:normAutofit/>
          </a:bodyPr>
          <a:lstStyle>
            <a:defPPr/>
            <a:lvl1pPr lvl="0">
              <a:defRPr sz="2800">
                <a:solidFill>
                  <a:schemeClr val="tx1"/>
                </a:solidFill>
              </a:defRPr>
            </a:lvl1pPr>
            <a:lvl2pPr lvl="1">
              <a:defRPr sz="2400">
                <a:solidFill>
                  <a:schemeClr val="tx1"/>
                </a:solidFill>
              </a:defRPr>
            </a:lvl2pPr>
            <a:lvl3pPr lvl="2">
              <a:defRPr sz="2000">
                <a:solidFill>
                  <a:schemeClr val="tx1"/>
                </a:solidFill>
              </a:defRPr>
            </a:lvl3pPr>
            <a:lvl4pPr lvl="3">
              <a:defRPr sz="1800">
                <a:solidFill>
                  <a:schemeClr val="tx1"/>
                </a:solidFill>
              </a:defRPr>
            </a:lvl4pPr>
            <a:lvl5pPr lvl="4">
              <a:defRPr sz="1800">
                <a:solidFill>
                  <a:schemeClr val="tx1"/>
                </a:solidFill>
              </a:defRPr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1443741" y="3649682"/>
            <a:ext cx="3233096" cy="1933605"/>
          </a:xfrm>
          <a:prstGeom prst="rect">
            <a:avLst/>
          </a:prstGeom>
        </p:spPr>
        <p:txBody>
          <a:bodyPr/>
          <a:lstStyle>
            <a:defPPr/>
            <a:lvl1pPr marL="0" lv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  <a:prstGeom prst="rect">
            <a:avLst/>
          </a:prstGeom>
        </p:spPr>
        <p:txBody>
          <a:bodyPr anchor="b"/>
          <a:lstStyle>
            <a:defPPr/>
            <a:lvl1pPr lvl="0" algn="r">
              <a:defRPr sz="2800">
                <a:solidFill>
                  <a:schemeClr val="tx1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5334001" y="762000"/>
            <a:ext cx="5333999" cy="5334000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>
                <a:solidFill>
                  <a:schemeClr val="tx1"/>
                </a:solidFill>
              </a:defRPr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1433544" y="3649682"/>
            <a:ext cx="3243292" cy="1684317"/>
          </a:xfrm>
          <a:prstGeom prst="rect">
            <a:avLst/>
          </a:prstGeom>
        </p:spPr>
        <p:txBody>
          <a:bodyPr/>
          <a:lstStyle>
            <a:defPPr/>
            <a:lvl1pPr marL="0" lv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Click to edit Master text styles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3/26/2024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anchor="b">
            <a:noAutofit/>
          </a:bodyPr>
          <a:lstStyle/>
          <a:p>
            <a:r>
              <a:t>Click to edit Master title style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700" b="1" cap="all" spc="3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3/26/2024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 rot="5400000">
            <a:off x="10473021" y="1609893"/>
            <a:ext cx="2669426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700" b="1" cap="all" spc="3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11492908" y="3219853"/>
            <a:ext cx="629653" cy="429829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defPPr/>
      <a:lvl1pPr lvl="0" algn="l">
        <a:lnSpc>
          <a:spcPct val="120000"/>
        </a:lnSpc>
        <a:buNone/>
        <a:defRPr sz="2800" b="1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74320" lvl="0" indent="-274320" algn="l">
        <a:lnSpc>
          <a:spcPct val="130000"/>
        </a:lnSpc>
        <a:spcBef>
          <a:spcPts val="1000"/>
        </a:spcBef>
        <a:buSzPts val="153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274320" lvl="1" indent="0" algn="l">
        <a:lnSpc>
          <a:spcPct val="130000"/>
        </a:lnSpc>
        <a:spcBef>
          <a:spcPts val="500"/>
        </a:spcBef>
        <a:buSzPts val="1360"/>
        <a:buNone/>
        <a:defRPr sz="1600" b="1">
          <a:solidFill>
            <a:schemeClr val="tx1"/>
          </a:solidFill>
          <a:latin typeface="+mn-lt"/>
          <a:ea typeface="+mn-ea"/>
          <a:cs typeface="+mn-cs"/>
        </a:defRPr>
      </a:lvl2pPr>
      <a:lvl3pPr marL="457200" lvl="2" indent="-182880" algn="l">
        <a:lnSpc>
          <a:spcPct val="130000"/>
        </a:lnSpc>
        <a:spcBef>
          <a:spcPts val="500"/>
        </a:spcBef>
        <a:buSzPts val="1190"/>
        <a:buFont typeface="Arial"/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466344" lvl="3" indent="0" algn="l">
        <a:lnSpc>
          <a:spcPct val="130000"/>
        </a:lnSpc>
        <a:spcBef>
          <a:spcPts val="500"/>
        </a:spcBef>
        <a:buSzPts val="1020"/>
        <a:buNone/>
        <a:defRPr sz="1200" b="1">
          <a:solidFill>
            <a:schemeClr val="tx1"/>
          </a:solidFill>
          <a:latin typeface="+mn-lt"/>
          <a:ea typeface="+mn-ea"/>
          <a:cs typeface="+mn-cs"/>
        </a:defRPr>
      </a:lvl4pPr>
      <a:lvl5pPr marL="640080" lvl="4" indent="-182880" algn="l">
        <a:lnSpc>
          <a:spcPct val="130000"/>
        </a:lnSpc>
        <a:spcBef>
          <a:spcPts val="500"/>
        </a:spcBef>
        <a:buSzPts val="1020"/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164404" y="395757"/>
            <a:ext cx="11811935" cy="110403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/>
            <a:r>
              <a:rPr sz="3600">
                <a:solidFill>
                  <a:srgbClr val="C11FDE"/>
                </a:solidFill>
              </a:rPr>
              <a:t>«ПРОФСОЮЗ НА СТРАЖЕ ЗДОРОВЬЯ РАБОТНИКОВ КОЛЛЕДЖА!»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subTitle" idx="1"/>
          </p:nvPr>
        </p:nvSpPr>
        <p:spPr>
          <a:xfrm>
            <a:off x="164405" y="1484161"/>
            <a:ext cx="11725670" cy="2552340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pPr algn="ctr"/>
            <a:r>
              <a:rPr sz="3200" b="1">
                <a:solidFill>
                  <a:srgbClr val="801294"/>
                </a:solidFill>
              </a:rPr>
              <a:t>программа первичной профессиональной образовательной организации ГБПОУ «Волгоградский технологический колледж»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474144" y="3740279"/>
            <a:ext cx="7817884" cy="2554545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marL="0" indent="0" algn="ctr"/>
            <a:r>
              <a:rPr sz="3200" b="1">
                <a:solidFill>
                  <a:srgbClr val="197826"/>
                </a:solidFill>
                <a:latin typeface="+mn-lt"/>
                <a:ea typeface="+mn-ea"/>
                <a:cs typeface="+mn-cs"/>
              </a:rPr>
              <a:t>Всероссийский конкурс «Здоровые решения»</a:t>
            </a:r>
          </a:p>
          <a:p>
            <a:pPr marL="0" indent="0" algn="ctr"/>
            <a:r>
              <a:rPr sz="3200" b="1">
                <a:solidFill>
                  <a:srgbClr val="197826"/>
                </a:solidFill>
                <a:latin typeface="+mn-lt"/>
                <a:ea typeface="+mn-ea"/>
                <a:cs typeface="+mn-cs"/>
              </a:rPr>
              <a:t>номинация: программа первичной профессиональной образовательной организации</a:t>
            </a:r>
          </a:p>
        </p:txBody>
      </p:sp>
      <p:pic>
        <p:nvPicPr>
          <p:cNvPr id="87" name="Picture 87"/>
          <p:cNvPicPr/>
          <p:nvPr/>
        </p:nvPicPr>
        <p:blipFill>
          <a:blip r:embed="rId3"/>
          <a:stretch/>
        </p:blipFill>
        <p:spPr>
          <a:xfrm>
            <a:off x="8813320" y="3428998"/>
            <a:ext cx="3163018" cy="31917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subTitle" idx="1"/>
          </p:nvPr>
        </p:nvSpPr>
        <p:spPr>
          <a:xfrm>
            <a:off x="178782" y="3293"/>
            <a:ext cx="11725670" cy="2552340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pPr algn="ctr"/>
            <a:r>
              <a:rPr sz="2200" b="1">
                <a:solidFill>
                  <a:srgbClr val="197826"/>
                </a:solidFill>
              </a:rPr>
              <a:t>В соответствии с основными направлениями Проекта Общероссийского Профсоюза образования «Профсоюз – территория здоровья!» и региональной программой Волгоградской областной организации Общероссийского Профсоюза образования «Здоровый член Профсоюза – здоровый коллектив – здоровая область», ЦЕЛЬЮ программы «Профсоюз на страже здоровья работников колледжа!» является создание благоприятных условий труда и здоровьесберегающих практик для сотрудников колледжа, способствующих формированию здоровьеориентированных форм поведения и персональной ответственности человека за свое здоровье.</a:t>
            </a:r>
          </a:p>
        </p:txBody>
      </p:sp>
      <p:pic>
        <p:nvPicPr>
          <p:cNvPr id="91" name="Picture 91"/>
          <p:cNvPicPr/>
          <p:nvPr/>
        </p:nvPicPr>
        <p:blipFill>
          <a:blip r:embed="rId3"/>
          <a:stretch/>
        </p:blipFill>
        <p:spPr>
          <a:xfrm>
            <a:off x="8598003" y="3929066"/>
            <a:ext cx="3355913" cy="2233068"/>
          </a:xfrm>
          <a:prstGeom prst="rect">
            <a:avLst/>
          </a:prstGeom>
        </p:spPr>
      </p:pic>
      <p:pic>
        <p:nvPicPr>
          <p:cNvPr id="93" name="Picture 93"/>
          <p:cNvPicPr/>
          <p:nvPr/>
        </p:nvPicPr>
        <p:blipFill>
          <a:blip r:embed="rId4"/>
          <a:stretch/>
        </p:blipFill>
        <p:spPr>
          <a:xfrm>
            <a:off x="244415" y="3929066"/>
            <a:ext cx="3851321" cy="2238359"/>
          </a:xfrm>
          <a:prstGeom prst="rect">
            <a:avLst/>
          </a:prstGeom>
        </p:spPr>
      </p:pic>
      <p:pic>
        <p:nvPicPr>
          <p:cNvPr id="95" name="Picture 95"/>
          <p:cNvPicPr/>
          <p:nvPr/>
        </p:nvPicPr>
        <p:blipFill>
          <a:blip r:embed="rId5" cstate="print"/>
          <a:stretch/>
        </p:blipFill>
        <p:spPr>
          <a:xfrm>
            <a:off x="4586377" y="4405580"/>
            <a:ext cx="3608718" cy="20437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subTitle" idx="1"/>
          </p:nvPr>
        </p:nvSpPr>
        <p:spPr>
          <a:xfrm>
            <a:off x="106895" y="3293"/>
            <a:ext cx="11955708" cy="2552340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r>
              <a:rPr sz="2000" b="1">
                <a:solidFill>
                  <a:srgbClr val="197826"/>
                </a:solidFill>
              </a:rPr>
              <a:t>Задачи программы:</a:t>
            </a:r>
          </a:p>
          <a:p>
            <a:r>
              <a:rPr sz="2000" b="1">
                <a:solidFill>
                  <a:srgbClr val="197826"/>
                </a:solidFill>
              </a:rPr>
              <a:t>1) приобщить коллектив колледжа к регулярным тренировкам под девизом «Зарядка дает силы и энергию на весь день!»;</a:t>
            </a:r>
          </a:p>
          <a:p>
            <a:r>
              <a:rPr sz="2000" b="1">
                <a:solidFill>
                  <a:srgbClr val="197826"/>
                </a:solidFill>
              </a:rPr>
              <a:t>2) формировать сплочение коллектива путем проведения культурно-массовых мероприятий с элементами спортивно-оздоровительных упражнений, игр, интерактивов: экскурсии по Волгоградской области, походы – тематическое знакомство с природным ланшафтом региона, водные прогулки по реке Волга с «оздоровительными островками» и др.;</a:t>
            </a:r>
          </a:p>
          <a:p>
            <a:r>
              <a:rPr sz="2000" b="1">
                <a:solidFill>
                  <a:srgbClr val="197826"/>
                </a:solidFill>
              </a:rPr>
              <a:t>3) оказывать содействие сотрудникам колледжа в организации санаторно-курортного и пансионатного отдыха в каникулярное время.</a:t>
            </a:r>
          </a:p>
        </p:txBody>
      </p:sp>
      <p:pic>
        <p:nvPicPr>
          <p:cNvPr id="99" name="Picture 99"/>
          <p:cNvPicPr/>
          <p:nvPr/>
        </p:nvPicPr>
        <p:blipFill>
          <a:blip r:embed="rId3"/>
          <a:stretch/>
        </p:blipFill>
        <p:spPr>
          <a:xfrm>
            <a:off x="9032156" y="4160805"/>
            <a:ext cx="2768479" cy="2547669"/>
          </a:xfrm>
          <a:prstGeom prst="rect">
            <a:avLst/>
          </a:prstGeom>
        </p:spPr>
      </p:pic>
      <p:pic>
        <p:nvPicPr>
          <p:cNvPr id="101" name="Picture 101"/>
          <p:cNvPicPr/>
          <p:nvPr/>
        </p:nvPicPr>
        <p:blipFill>
          <a:blip r:embed="rId4" cstate="print"/>
          <a:stretch/>
        </p:blipFill>
        <p:spPr>
          <a:xfrm>
            <a:off x="3364305" y="4159132"/>
            <a:ext cx="5190225" cy="2551019"/>
          </a:xfrm>
          <a:prstGeom prst="rect">
            <a:avLst/>
          </a:prstGeom>
        </p:spPr>
      </p:pic>
      <p:pic>
        <p:nvPicPr>
          <p:cNvPr id="103" name="Picture 103"/>
          <p:cNvPicPr/>
          <p:nvPr/>
        </p:nvPicPr>
        <p:blipFill>
          <a:blip r:embed="rId5"/>
          <a:stretch/>
        </p:blipFill>
        <p:spPr>
          <a:xfrm>
            <a:off x="406663" y="4572008"/>
            <a:ext cx="2474627" cy="21364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1702937" y="-79320"/>
            <a:ext cx="9064453" cy="95807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2400">
                <a:solidFill>
                  <a:srgbClr val="197826"/>
                </a:solidFill>
                <a:latin typeface="Segoe UI"/>
                <a:ea typeface="Segoe UI"/>
                <a:cs typeface="Segoe UI"/>
              </a:rPr>
              <a:t>Программареализуется в три этапа</a:t>
            </a:r>
          </a:p>
        </p:txBody>
      </p:sp>
      <p:sp>
        <p:nvSpPr>
          <p:cNvPr id="106" name="Shape 106"/>
          <p:cNvSpPr/>
          <p:nvPr/>
        </p:nvSpPr>
        <p:spPr>
          <a:xfrm>
            <a:off x="532996" y="1329803"/>
            <a:ext cx="4895021" cy="16068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1 этап </a:t>
            </a:r>
          </a:p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 организационно-диагностический </a:t>
            </a:r>
          </a:p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 09.01.2023 - 01.09.2023 г.</a:t>
            </a:r>
          </a:p>
        </p:txBody>
      </p:sp>
      <p:sp>
        <p:nvSpPr>
          <p:cNvPr id="107" name="Shape 107"/>
          <p:cNvSpPr/>
          <p:nvPr/>
        </p:nvSpPr>
        <p:spPr>
          <a:xfrm>
            <a:off x="532996" y="4907889"/>
            <a:ext cx="4895021" cy="16068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3 этап</a:t>
            </a:r>
          </a:p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Заключительный</a:t>
            </a:r>
          </a:p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26.12.2025 - 10.01.2026 г.</a:t>
            </a:r>
            <a:endParaRPr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6753234" y="3102280"/>
            <a:ext cx="4895020" cy="16068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2 этап</a:t>
            </a:r>
          </a:p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основной этап</a:t>
            </a:r>
          </a:p>
          <a:p>
            <a:pPr marL="0" indent="0" algn="ctr"/>
            <a:r>
              <a:rPr sz="2000" b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02.09.2023 - 25.12.2025 г.</a:t>
            </a:r>
          </a:p>
        </p:txBody>
      </p:sp>
      <p:sp>
        <p:nvSpPr>
          <p:cNvPr id="109" name="Shape 109"/>
          <p:cNvSpPr/>
          <p:nvPr/>
        </p:nvSpPr>
        <p:spPr>
          <a:xfrm rot="8040000">
            <a:off x="6108708" y="2136932"/>
            <a:ext cx="339585" cy="99391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0" name="Shape 110"/>
          <p:cNvSpPr/>
          <p:nvPr/>
        </p:nvSpPr>
        <p:spPr>
          <a:xfrm rot="14400000">
            <a:off x="6067294" y="4522323"/>
            <a:ext cx="339585" cy="99391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121271" y="783946"/>
            <a:ext cx="11811935" cy="110403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lnSpc>
                <a:spcPct val="130000"/>
              </a:lnSpc>
              <a:spcBef>
                <a:spcPts val="1000"/>
              </a:spcBef>
            </a:pPr>
            <a:r>
              <a:rPr sz="2400">
                <a:solidFill>
                  <a:srgbClr val="197826"/>
                </a:solidFill>
                <a:latin typeface="Segoe UI"/>
                <a:ea typeface="Segoe UI"/>
                <a:cs typeface="Segoe UI"/>
              </a:rPr>
              <a:t>Содержание этапов программы</a:t>
            </a:r>
          </a:p>
          <a:p>
            <a:pPr algn="ctr">
              <a:lnSpc>
                <a:spcPct val="130000"/>
              </a:lnSpc>
              <a:spcBef>
                <a:spcPts val="1000"/>
              </a:spcBef>
            </a:pPr>
            <a:endParaRPr sz="1800" b="0">
              <a:solidFill>
                <a:srgbClr val="FFFFFF"/>
              </a:solidFill>
              <a:latin typeface="Segoe UI"/>
              <a:ea typeface="Segoe UI"/>
              <a:cs typeface="Segoe UI"/>
            </a:endParaRPr>
          </a:p>
          <a:p>
            <a:pPr algn="ctr"/>
            <a:endParaRPr sz="3600">
              <a:solidFill>
                <a:srgbClr val="B80B5C"/>
              </a:solidFill>
            </a:endParaRPr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1"/>
          </p:nvPr>
        </p:nvSpPr>
        <p:spPr>
          <a:xfrm>
            <a:off x="78141" y="779670"/>
            <a:ext cx="11725670" cy="2552339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pPr algn="ctr"/>
            <a:r>
              <a:rPr sz="2200" b="1">
                <a:solidFill>
                  <a:srgbClr val="197826"/>
                </a:solidFill>
              </a:rPr>
              <a:t>1. Организационно-диагностический проведение медосмотра сотрудников колледжа, определение ресурсов профсоюзной организации, назначение ответственных исполнителей за реализацию и контроль мероприятий проекта; выбор сотрудниками колледжа занятий, мероприятий с двигательной активностью, которые будут включены в программу; организация мотивационных психологических занятий и пробных занятий с физической активностью.</a:t>
            </a:r>
          </a:p>
        </p:txBody>
      </p:sp>
      <p:pic>
        <p:nvPicPr>
          <p:cNvPr id="115" name="Picture 115"/>
          <p:cNvPicPr/>
          <p:nvPr/>
        </p:nvPicPr>
        <p:blipFill>
          <a:blip r:embed="rId3"/>
          <a:stretch/>
        </p:blipFill>
        <p:spPr>
          <a:xfrm>
            <a:off x="175820" y="3427563"/>
            <a:ext cx="4579792" cy="3223404"/>
          </a:xfrm>
          <a:prstGeom prst="rect">
            <a:avLst/>
          </a:prstGeom>
        </p:spPr>
      </p:pic>
      <p:pic>
        <p:nvPicPr>
          <p:cNvPr id="117" name="Picture 117"/>
          <p:cNvPicPr/>
          <p:nvPr/>
        </p:nvPicPr>
        <p:blipFill>
          <a:blip r:embed="rId4"/>
          <a:stretch/>
        </p:blipFill>
        <p:spPr>
          <a:xfrm>
            <a:off x="5013026" y="4000504"/>
            <a:ext cx="2439119" cy="2650462"/>
          </a:xfrm>
          <a:prstGeom prst="rect">
            <a:avLst/>
          </a:prstGeom>
        </p:spPr>
      </p:pic>
      <p:pic>
        <p:nvPicPr>
          <p:cNvPr id="119" name="Picture 119"/>
          <p:cNvPicPr/>
          <p:nvPr/>
        </p:nvPicPr>
        <p:blipFill>
          <a:blip r:embed="rId5"/>
          <a:stretch/>
        </p:blipFill>
        <p:spPr>
          <a:xfrm>
            <a:off x="7723517" y="3427563"/>
            <a:ext cx="4321834" cy="322340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305208" y="122430"/>
            <a:ext cx="11811935" cy="1095750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/>
            <a:r>
              <a:rPr sz="2400">
                <a:solidFill>
                  <a:srgbClr val="197826"/>
                </a:solidFill>
                <a:latin typeface="Segoe UI"/>
                <a:ea typeface="Segoe UI"/>
                <a:cs typeface="Segoe UI"/>
              </a:rPr>
              <a:t>СОДЕРЖАНИЕ ЭТАПОВ ПРОГРАММЫ</a:t>
            </a:r>
            <a:endParaRPr sz="2400" b="0">
              <a:solidFill>
                <a:srgbClr val="000000"/>
              </a:solidFill>
              <a:latin typeface="Segoe UI"/>
              <a:ea typeface="Segoe UI"/>
              <a:cs typeface="Segoe UI"/>
            </a:endParaRPr>
          </a:p>
          <a:p>
            <a:pPr algn="ctr"/>
            <a:endParaRPr sz="3600">
              <a:solidFill>
                <a:srgbClr val="B80B5C"/>
              </a:solidFill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subTitle" idx="1"/>
          </p:nvPr>
        </p:nvSpPr>
        <p:spPr>
          <a:xfrm>
            <a:off x="81579" y="498530"/>
            <a:ext cx="5356344" cy="2552340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pPr algn="ctr"/>
            <a:r>
              <a:rPr sz="2100" b="1">
                <a:solidFill>
                  <a:srgbClr val="197826"/>
                </a:solidFill>
              </a:rPr>
              <a:t>2. </a:t>
            </a:r>
            <a:r>
              <a:rPr sz="2100" b="1" smtClean="0">
                <a:solidFill>
                  <a:srgbClr val="197826"/>
                </a:solidFill>
              </a:rPr>
              <a:t>Основной</a:t>
            </a:r>
            <a:endParaRPr lang="ru-RU" sz="2100" b="1" dirty="0" smtClean="0">
              <a:solidFill>
                <a:srgbClr val="197826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100" b="1" dirty="0" smtClean="0">
                <a:solidFill>
                  <a:srgbClr val="197826"/>
                </a:solidFill>
              </a:rPr>
              <a:t>- </a:t>
            </a:r>
            <a:r>
              <a:rPr sz="2100" b="1" smtClean="0">
                <a:solidFill>
                  <a:srgbClr val="197826"/>
                </a:solidFill>
              </a:rPr>
              <a:t>проведение </a:t>
            </a:r>
            <a:r>
              <a:rPr sz="2100" b="1">
                <a:solidFill>
                  <a:srgbClr val="197826"/>
                </a:solidFill>
              </a:rPr>
              <a:t>регулярных тренировок в колледже – пробежка, разминка, зарядка, фитнес, пилатес, теннис, броски в баскетбольное кольцо, элементы игры в волейбол; </a:t>
            </a:r>
            <a:endParaRPr lang="ru-RU" sz="2100" b="1" dirty="0" smtClean="0">
              <a:solidFill>
                <a:srgbClr val="197826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100" b="1" dirty="0" smtClean="0">
                <a:solidFill>
                  <a:srgbClr val="197826"/>
                </a:solidFill>
              </a:rPr>
              <a:t>- </a:t>
            </a:r>
            <a:r>
              <a:rPr sz="2100" b="1" smtClean="0">
                <a:solidFill>
                  <a:srgbClr val="197826"/>
                </a:solidFill>
              </a:rPr>
              <a:t>организация </a:t>
            </a:r>
            <a:r>
              <a:rPr sz="2100" b="1">
                <a:solidFill>
                  <a:srgbClr val="197826"/>
                </a:solidFill>
              </a:rPr>
              <a:t>совместно с партнерами культурно-массовых мероприятий (выезды, экскурсии, походы) с элементами спортивно-оздоровительных упражнений, игр, эстафет, </a:t>
            </a:r>
            <a:r>
              <a:rPr sz="2100" b="1" smtClean="0">
                <a:solidFill>
                  <a:srgbClr val="197826"/>
                </a:solidFill>
              </a:rPr>
              <a:t>интерактивов</a:t>
            </a:r>
            <a:endParaRPr lang="ru-RU" sz="2100" b="1" dirty="0" smtClean="0">
              <a:solidFill>
                <a:srgbClr val="197826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sz="2100" b="1" smtClean="0">
                <a:solidFill>
                  <a:srgbClr val="197826"/>
                </a:solidFill>
              </a:rPr>
              <a:t> </a:t>
            </a:r>
            <a:r>
              <a:rPr sz="2100" b="1">
                <a:solidFill>
                  <a:srgbClr val="197826"/>
                </a:solidFill>
              </a:rPr>
              <a:t>на свежем воздухе</a:t>
            </a:r>
            <a:r>
              <a:rPr sz="2100" b="1" smtClean="0">
                <a:solidFill>
                  <a:srgbClr val="197826"/>
                </a:solidFill>
              </a:rPr>
              <a:t>;</a:t>
            </a:r>
            <a:endParaRPr lang="ru-RU" sz="2100" b="1" dirty="0" smtClean="0">
              <a:solidFill>
                <a:srgbClr val="197826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sz="2100" b="1" smtClean="0">
                <a:solidFill>
                  <a:srgbClr val="197826"/>
                </a:solidFill>
              </a:rPr>
              <a:t> </a:t>
            </a:r>
            <a:r>
              <a:rPr lang="ru-RU" sz="2100" b="1" dirty="0" smtClean="0">
                <a:solidFill>
                  <a:srgbClr val="197826"/>
                </a:solidFill>
              </a:rPr>
              <a:t>- </a:t>
            </a:r>
            <a:r>
              <a:rPr sz="2100" b="1" smtClean="0">
                <a:solidFill>
                  <a:srgbClr val="197826"/>
                </a:solidFill>
              </a:rPr>
              <a:t>организация </a:t>
            </a:r>
            <a:r>
              <a:rPr sz="2100" b="1">
                <a:solidFill>
                  <a:srgbClr val="197826"/>
                </a:solidFill>
              </a:rPr>
              <a:t>санаторно-курортного и пансионатного отдыха сотрудников колледжа в каникулярное время в курортных регионах России.</a:t>
            </a:r>
          </a:p>
        </p:txBody>
      </p:sp>
      <p:pic>
        <p:nvPicPr>
          <p:cNvPr id="124" name="Picture 124"/>
          <p:cNvPicPr/>
          <p:nvPr/>
        </p:nvPicPr>
        <p:blipFill>
          <a:blip r:embed="rId3" cstate="print"/>
          <a:stretch/>
        </p:blipFill>
        <p:spPr>
          <a:xfrm>
            <a:off x="6854143" y="4692923"/>
            <a:ext cx="1581415" cy="2060713"/>
          </a:xfrm>
          <a:prstGeom prst="rect">
            <a:avLst/>
          </a:prstGeom>
        </p:spPr>
      </p:pic>
      <p:pic>
        <p:nvPicPr>
          <p:cNvPr id="126" name="Picture 126"/>
          <p:cNvPicPr/>
          <p:nvPr/>
        </p:nvPicPr>
        <p:blipFill>
          <a:blip r:embed="rId4" cstate="print"/>
          <a:stretch/>
        </p:blipFill>
        <p:spPr>
          <a:xfrm>
            <a:off x="8130209" y="601317"/>
            <a:ext cx="1895059" cy="1837083"/>
          </a:xfrm>
          <a:prstGeom prst="rect">
            <a:avLst/>
          </a:prstGeom>
        </p:spPr>
      </p:pic>
      <p:pic>
        <p:nvPicPr>
          <p:cNvPr id="128" name="Picture 128"/>
          <p:cNvPicPr/>
          <p:nvPr/>
        </p:nvPicPr>
        <p:blipFill>
          <a:blip r:embed="rId5" cstate="print"/>
          <a:stretch/>
        </p:blipFill>
        <p:spPr>
          <a:xfrm>
            <a:off x="10078277" y="5239577"/>
            <a:ext cx="2040835" cy="1514061"/>
          </a:xfrm>
          <a:prstGeom prst="rect">
            <a:avLst/>
          </a:prstGeom>
        </p:spPr>
      </p:pic>
      <p:pic>
        <p:nvPicPr>
          <p:cNvPr id="130" name="Picture 130"/>
          <p:cNvPicPr/>
          <p:nvPr/>
        </p:nvPicPr>
        <p:blipFill>
          <a:blip r:embed="rId6" cstate="print"/>
          <a:stretch/>
        </p:blipFill>
        <p:spPr>
          <a:xfrm>
            <a:off x="10075013" y="568187"/>
            <a:ext cx="2030800" cy="1472648"/>
          </a:xfrm>
          <a:prstGeom prst="rect">
            <a:avLst/>
          </a:prstGeom>
        </p:spPr>
      </p:pic>
      <p:pic>
        <p:nvPicPr>
          <p:cNvPr id="132" name="Picture 132"/>
          <p:cNvPicPr/>
          <p:nvPr/>
        </p:nvPicPr>
        <p:blipFill>
          <a:blip r:embed="rId7" cstate="print"/>
          <a:stretch/>
        </p:blipFill>
        <p:spPr>
          <a:xfrm>
            <a:off x="5785743" y="4692925"/>
            <a:ext cx="984949" cy="2060713"/>
          </a:xfrm>
          <a:prstGeom prst="rect">
            <a:avLst/>
          </a:prstGeom>
        </p:spPr>
      </p:pic>
      <p:pic>
        <p:nvPicPr>
          <p:cNvPr id="134" name="Picture 134"/>
          <p:cNvPicPr/>
          <p:nvPr/>
        </p:nvPicPr>
        <p:blipFill>
          <a:blip r:embed="rId8" cstate="print"/>
          <a:stretch/>
        </p:blipFill>
        <p:spPr>
          <a:xfrm>
            <a:off x="5798489" y="2556013"/>
            <a:ext cx="959458" cy="2011016"/>
          </a:xfrm>
          <a:prstGeom prst="rect">
            <a:avLst/>
          </a:prstGeom>
        </p:spPr>
      </p:pic>
      <p:pic>
        <p:nvPicPr>
          <p:cNvPr id="136" name="Picture 136"/>
          <p:cNvPicPr/>
          <p:nvPr/>
        </p:nvPicPr>
        <p:blipFill>
          <a:blip r:embed="rId9" cstate="print"/>
          <a:stretch/>
        </p:blipFill>
        <p:spPr>
          <a:xfrm>
            <a:off x="6885128" y="2531168"/>
            <a:ext cx="1420049" cy="2060709"/>
          </a:xfrm>
          <a:prstGeom prst="rect">
            <a:avLst/>
          </a:prstGeom>
        </p:spPr>
      </p:pic>
      <p:pic>
        <p:nvPicPr>
          <p:cNvPr id="138" name="Picture 138"/>
          <p:cNvPicPr/>
          <p:nvPr/>
        </p:nvPicPr>
        <p:blipFill>
          <a:blip r:embed="rId10" cstate="print"/>
          <a:stretch/>
        </p:blipFill>
        <p:spPr>
          <a:xfrm>
            <a:off x="8503753" y="4701206"/>
            <a:ext cx="1504122" cy="2052432"/>
          </a:xfrm>
          <a:prstGeom prst="rect">
            <a:avLst/>
          </a:prstGeom>
        </p:spPr>
      </p:pic>
      <p:pic>
        <p:nvPicPr>
          <p:cNvPr id="140" name="Picture 140"/>
          <p:cNvPicPr/>
          <p:nvPr/>
        </p:nvPicPr>
        <p:blipFill>
          <a:blip r:embed="rId11" cstate="print"/>
          <a:stretch/>
        </p:blipFill>
        <p:spPr>
          <a:xfrm>
            <a:off x="8412647" y="2522884"/>
            <a:ext cx="1578663" cy="2077277"/>
          </a:xfrm>
          <a:prstGeom prst="rect">
            <a:avLst/>
          </a:prstGeom>
        </p:spPr>
      </p:pic>
      <p:pic>
        <p:nvPicPr>
          <p:cNvPr id="142" name="Picture 142"/>
          <p:cNvPicPr/>
          <p:nvPr/>
        </p:nvPicPr>
        <p:blipFill>
          <a:blip r:embed="rId12" cstate="print"/>
          <a:stretch/>
        </p:blipFill>
        <p:spPr>
          <a:xfrm>
            <a:off x="10079047" y="2125317"/>
            <a:ext cx="2039298" cy="1464367"/>
          </a:xfrm>
          <a:prstGeom prst="rect">
            <a:avLst/>
          </a:prstGeom>
        </p:spPr>
      </p:pic>
      <p:pic>
        <p:nvPicPr>
          <p:cNvPr id="144" name="Picture 144"/>
          <p:cNvPicPr/>
          <p:nvPr/>
        </p:nvPicPr>
        <p:blipFill>
          <a:blip r:embed="rId13" cstate="print"/>
          <a:stretch/>
        </p:blipFill>
        <p:spPr>
          <a:xfrm>
            <a:off x="10081133" y="3657598"/>
            <a:ext cx="2035127" cy="1505779"/>
          </a:xfrm>
          <a:prstGeom prst="rect">
            <a:avLst/>
          </a:prstGeom>
        </p:spPr>
      </p:pic>
      <p:pic>
        <p:nvPicPr>
          <p:cNvPr id="146" name="Picture 146"/>
          <p:cNvPicPr/>
          <p:nvPr/>
        </p:nvPicPr>
        <p:blipFill>
          <a:blip r:embed="rId14" cstate="print"/>
          <a:stretch/>
        </p:blipFill>
        <p:spPr>
          <a:xfrm>
            <a:off x="5497993" y="609600"/>
            <a:ext cx="2562641" cy="18370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81578" y="-407655"/>
            <a:ext cx="11811935" cy="110403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/>
            <a:r>
              <a:rPr sz="2400">
                <a:solidFill>
                  <a:srgbClr val="197826"/>
                </a:solidFill>
                <a:latin typeface="Segoe UI"/>
                <a:ea typeface="Segoe UI"/>
                <a:cs typeface="Segoe UI"/>
              </a:rPr>
              <a:t>СОДЕРЖАНИЕ ЭТАПОВ ПРОГРАММЫ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subTitle" idx="1"/>
          </p:nvPr>
        </p:nvSpPr>
        <p:spPr>
          <a:xfrm>
            <a:off x="122992" y="1235683"/>
            <a:ext cx="11941019" cy="1856601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pPr algn="ctr"/>
            <a:r>
              <a:rPr sz="2200" b="1">
                <a:solidFill>
                  <a:srgbClr val="197826"/>
                </a:solidFill>
              </a:rPr>
              <a:t>3. Заключительный </a:t>
            </a:r>
          </a:p>
          <a:p>
            <a:pPr algn="ctr"/>
            <a:r>
              <a:rPr sz="2200" b="1">
                <a:solidFill>
                  <a:srgbClr val="197826"/>
                </a:solidFill>
              </a:rPr>
              <a:t>оценка степени успешности программы; диагностика здоровья, самочувствия занимающихся сотрудников колледжа</a:t>
            </a:r>
          </a:p>
        </p:txBody>
      </p:sp>
      <p:pic>
        <p:nvPicPr>
          <p:cNvPr id="151" name="Picture 151"/>
          <p:cNvPicPr/>
          <p:nvPr/>
        </p:nvPicPr>
        <p:blipFill>
          <a:blip r:embed="rId3"/>
          <a:stretch/>
        </p:blipFill>
        <p:spPr>
          <a:xfrm>
            <a:off x="5549350" y="4484205"/>
            <a:ext cx="4605130" cy="2030893"/>
          </a:xfrm>
          <a:prstGeom prst="rect">
            <a:avLst/>
          </a:prstGeom>
        </p:spPr>
      </p:pic>
      <p:pic>
        <p:nvPicPr>
          <p:cNvPr id="153" name="Picture 153"/>
          <p:cNvPicPr/>
          <p:nvPr/>
        </p:nvPicPr>
        <p:blipFill>
          <a:blip r:embed="rId4" cstate="print"/>
          <a:stretch/>
        </p:blipFill>
        <p:spPr>
          <a:xfrm>
            <a:off x="3683278" y="3260035"/>
            <a:ext cx="1736034" cy="2342322"/>
          </a:xfrm>
          <a:prstGeom prst="rect">
            <a:avLst/>
          </a:prstGeom>
        </p:spPr>
      </p:pic>
      <p:pic>
        <p:nvPicPr>
          <p:cNvPr id="155" name="Picture 155"/>
          <p:cNvPicPr/>
          <p:nvPr/>
        </p:nvPicPr>
        <p:blipFill>
          <a:blip r:embed="rId5"/>
          <a:stretch/>
        </p:blipFill>
        <p:spPr>
          <a:xfrm>
            <a:off x="163995" y="3955776"/>
            <a:ext cx="3399182" cy="2549385"/>
          </a:xfrm>
          <a:prstGeom prst="rect">
            <a:avLst/>
          </a:prstGeom>
        </p:spPr>
      </p:pic>
      <p:pic>
        <p:nvPicPr>
          <p:cNvPr id="157" name="Picture 157"/>
          <p:cNvPicPr/>
          <p:nvPr/>
        </p:nvPicPr>
        <p:blipFill>
          <a:blip r:embed="rId6" cstate="print"/>
          <a:stretch/>
        </p:blipFill>
        <p:spPr>
          <a:xfrm>
            <a:off x="10292799" y="3409122"/>
            <a:ext cx="1769164" cy="23506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3000" b="-13000"/>
          </a:stretch>
        </a:blipFill>
        <a:effectLst/>
      </p:bgPr>
    </p:bg>
    <p:spTree>
      <p:nvGrpSpPr>
        <p:cNvPr id="1" name="Group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189252" y="1166040"/>
            <a:ext cx="11811935" cy="1104031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sz="2400">
                <a:solidFill>
                  <a:srgbClr val="197826"/>
                </a:solidFill>
                <a:latin typeface="Segoe UI"/>
                <a:ea typeface="Segoe UI"/>
                <a:cs typeface="Segoe UI"/>
              </a:rPr>
              <a:t>Ожидаемые результаты реализации программы</a:t>
            </a:r>
          </a:p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sz="2400">
                <a:solidFill>
                  <a:srgbClr val="197826"/>
                </a:solidFill>
                <a:latin typeface="Segoe UI"/>
                <a:ea typeface="Segoe UI"/>
                <a:cs typeface="Segoe UI"/>
              </a:rPr>
              <a:t>«Профсоюз на страже здоровья работников колледжа!»</a:t>
            </a:r>
          </a:p>
          <a:p>
            <a:pPr algn="ctr"/>
            <a:endParaRPr sz="3600">
              <a:solidFill>
                <a:srgbClr val="B80B5C"/>
              </a:solidFill>
            </a:endParaRPr>
          </a:p>
        </p:txBody>
      </p:sp>
      <p:sp>
        <p:nvSpPr>
          <p:cNvPr id="160" name="Shape 160"/>
          <p:cNvSpPr txBox="1">
            <a:spLocks noGrp="1"/>
          </p:cNvSpPr>
          <p:nvPr>
            <p:ph type="subTitle" idx="1"/>
          </p:nvPr>
        </p:nvSpPr>
        <p:spPr>
          <a:xfrm>
            <a:off x="189252" y="1086595"/>
            <a:ext cx="5281804" cy="1583276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lvl="0"/>
          </a:lstStyle>
          <a:p>
            <a:pPr algn="ctr"/>
            <a:endParaRPr sz="2200" b="1"/>
          </a:p>
          <a:p>
            <a:pPr algn="ctr"/>
            <a:r>
              <a:rPr sz="2200" b="1">
                <a:solidFill>
                  <a:srgbClr val="197826"/>
                </a:solidFill>
              </a:rPr>
              <a:t>У сотрудников:</a:t>
            </a:r>
          </a:p>
          <a:p>
            <a:pPr algn="ctr"/>
            <a:r>
              <a:rPr sz="2800" b="1" smtClean="0">
                <a:solidFill>
                  <a:srgbClr val="9B48C2"/>
                </a:solidFill>
              </a:rPr>
              <a:t>здоровье</a:t>
            </a:r>
            <a:r>
              <a:rPr lang="ru-RU" sz="2800" b="1" dirty="0" smtClean="0">
                <a:solidFill>
                  <a:srgbClr val="9B48C2"/>
                </a:solidFill>
              </a:rPr>
              <a:t>,</a:t>
            </a:r>
            <a:r>
              <a:rPr sz="2800" b="1">
                <a:solidFill>
                  <a:srgbClr val="9B48C2"/>
                </a:solidFill>
              </a:rPr>
              <a:t>                 </a:t>
            </a:r>
          </a:p>
          <a:p>
            <a:pPr algn="ctr"/>
            <a:r>
              <a:rPr sz="2800" b="1">
                <a:solidFill>
                  <a:srgbClr val="FF0000"/>
                </a:solidFill>
              </a:rPr>
              <a:t>                  солнечное настроение,</a:t>
            </a:r>
          </a:p>
          <a:p>
            <a:pPr algn="ctr"/>
            <a:r>
              <a:rPr sz="2800" b="1">
                <a:solidFill>
                  <a:srgbClr val="002060"/>
                </a:solidFill>
              </a:rPr>
              <a:t>     стрессоустойчивость,                 </a:t>
            </a:r>
            <a:r>
              <a:rPr sz="2800" b="1">
                <a:solidFill>
                  <a:srgbClr val="92D050"/>
                </a:solidFill>
              </a:rPr>
              <a:t> позитив,         </a:t>
            </a:r>
          </a:p>
          <a:p>
            <a:pPr algn="ctr"/>
            <a:r>
              <a:rPr sz="2800" b="1">
                <a:solidFill>
                  <a:srgbClr val="00B0F0"/>
                </a:solidFill>
              </a:rPr>
              <a:t>оптимизм,                         </a:t>
            </a:r>
          </a:p>
          <a:p>
            <a:pPr algn="ctr"/>
            <a:r>
              <a:rPr sz="2800" b="1">
                <a:solidFill>
                  <a:srgbClr val="FFC000"/>
                </a:solidFill>
              </a:rPr>
              <a:t>    отличное самочувствие</a:t>
            </a:r>
          </a:p>
        </p:txBody>
      </p:sp>
      <p:pic>
        <p:nvPicPr>
          <p:cNvPr id="162" name="Picture 162"/>
          <p:cNvPicPr/>
          <p:nvPr/>
        </p:nvPicPr>
        <p:blipFill>
          <a:blip r:embed="rId3"/>
          <a:stretch/>
        </p:blipFill>
        <p:spPr>
          <a:xfrm>
            <a:off x="5251175" y="3647661"/>
            <a:ext cx="6750326" cy="3041373"/>
          </a:xfrm>
          <a:prstGeom prst="rect">
            <a:avLst/>
          </a:prstGeom>
        </p:spPr>
      </p:pic>
      <p:sp>
        <p:nvSpPr>
          <p:cNvPr id="163" name="Shape 163"/>
          <p:cNvSpPr txBox="1"/>
          <p:nvPr/>
        </p:nvSpPr>
        <p:spPr>
          <a:xfrm>
            <a:off x="5657637" y="1719619"/>
            <a:ext cx="6531225" cy="2031325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spAutoFit/>
          </a:bodyPr>
          <a:lstStyle/>
          <a:p>
            <a:pPr marL="0" indent="0" algn="ctr"/>
            <a:r>
              <a:rPr sz="2200" b="1">
                <a:solidFill>
                  <a:srgbClr val="197826"/>
                </a:solidFill>
                <a:latin typeface="+mn-lt"/>
                <a:ea typeface="+mn-ea"/>
                <a:cs typeface="+mn-cs"/>
              </a:rPr>
              <a:t>У организации:</a:t>
            </a:r>
            <a:endParaRPr sz="18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ctr"/>
            <a:r>
              <a:rPr sz="2600" b="1">
                <a:solidFill>
                  <a:srgbClr val="C98122"/>
                </a:solidFill>
                <a:latin typeface="+mn-lt"/>
                <a:ea typeface="+mn-ea"/>
                <a:cs typeface="+mn-cs"/>
              </a:rPr>
              <a:t>минимум больничных листов</a:t>
            </a:r>
            <a:r>
              <a:rPr sz="2600" b="1" smtClean="0">
                <a:solidFill>
                  <a:srgbClr val="C98122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2600" b="1" dirty="0" smtClean="0">
                <a:solidFill>
                  <a:srgbClr val="C98122"/>
                </a:solidFill>
                <a:latin typeface="+mn-lt"/>
                <a:ea typeface="+mn-ea"/>
                <a:cs typeface="+mn-cs"/>
              </a:rPr>
              <a:t> </a:t>
            </a:r>
            <a:r>
              <a:rPr sz="2600" b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ответственные работники</a:t>
            </a:r>
            <a:r>
              <a:rPr lang="ru-RU" sz="2600" b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,</a:t>
            </a:r>
            <a:r>
              <a:rPr sz="2600" b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sz="2600" b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всегда готовые к реализации поставленных целей</a:t>
            </a:r>
            <a:endParaRPr sz="260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rtalVTI">
  <a:themeElements>
    <a:clrScheme name="Earth">
      <a:dk1>
        <a:srgbClr val="000000"/>
      </a:dk1>
      <a:lt1>
        <a:srgbClr val="FFFFFF"/>
      </a:lt1>
      <a:dk2>
        <a:srgbClr val="051618"/>
      </a:dk2>
      <a:lt2>
        <a:srgbClr val="E8E8DF"/>
      </a:lt2>
      <a:accent1>
        <a:srgbClr val="2D714C"/>
      </a:accent1>
      <a:accent2>
        <a:srgbClr val="1F7985"/>
      </a:accent2>
      <a:accent3>
        <a:srgbClr val="0D6756"/>
      </a:accent3>
      <a:accent4>
        <a:srgbClr val="40945E"/>
      </a:accent4>
      <a:accent5>
        <a:srgbClr val="389896"/>
      </a:accent5>
      <a:accent6>
        <a:srgbClr val="64924A"/>
      </a:accent6>
      <a:hlink>
        <a:srgbClr val="1F855C"/>
      </a:hlink>
      <a:folHlink>
        <a:srgbClr val="227390"/>
      </a:folHlink>
    </a:clrScheme>
    <a:fontScheme name="Earth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7</TotalTime>
  <Words>296</Words>
  <Application>MyOffice-CoreFramework-Android/29-1028.734.7326.662.0@RELEASE-CORE-29.0-RC</Application>
  <DocSecurity>0</DocSecurity>
  <PresentationFormat>Произвольный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PortalVTI</vt:lpstr>
      <vt:lpstr>«ПРОФСОЮЗ НА СТРАЖЕ ЗДОРОВЬЯ РАБОТНИКОВ КОЛЛЕДЖА!»</vt:lpstr>
      <vt:lpstr>Слайд 2</vt:lpstr>
      <vt:lpstr>Слайд 3</vt:lpstr>
      <vt:lpstr>Программареализуется в три этапа</vt:lpstr>
      <vt:lpstr>Содержание этапов программы  </vt:lpstr>
      <vt:lpstr>СОДЕРЖАНИЕ ЭТАПОВ ПРОГРАММЫ </vt:lpstr>
      <vt:lpstr>СОДЕРЖАНИЕ ЭТАПОВ ПРОГРАММЫ</vt:lpstr>
      <vt:lpstr>Ожидаемые результаты реализации программы «Профсоюз на страже здоровья работников колледжа!»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«ПРОФСОЮЗ НА СТРАЖЕ ЗДОРОВЬЯ РАБОТНИКОВ КОЛЛЕДЖА!»</dc:title>
  <dc:creator>Home</dc:creator>
  <cp:lastModifiedBy>Home</cp:lastModifiedBy>
  <cp:revision>3</cp:revision>
  <dcterms:modified xsi:type="dcterms:W3CDTF">2024-04-03T12:04:57Z</dcterms:modified>
</cp:coreProperties>
</file>